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Robo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slide" Target="slides/slide41.xml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de2a7dd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cde2a7dd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552e4c1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552e4c1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32e4fc2c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32e4fc2c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32e4fc2cf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d32e4fc2cf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db622791c_0_158:notes"/>
          <p:cNvSpPr/>
          <p:nvPr>
            <p:ph idx="2" type="sldImg"/>
          </p:nvPr>
        </p:nvSpPr>
        <p:spPr>
          <a:xfrm>
            <a:off x="131885" y="685057"/>
            <a:ext cx="6594300" cy="34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db622791c_0_158:notes"/>
          <p:cNvSpPr txBox="1"/>
          <p:nvPr>
            <p:ph idx="1" type="body"/>
          </p:nvPr>
        </p:nvSpPr>
        <p:spPr>
          <a:xfrm>
            <a:off x="913991" y="4344363"/>
            <a:ext cx="50301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0db622791c_0_158:notes"/>
          <p:cNvSpPr txBox="1"/>
          <p:nvPr>
            <p:ph idx="12" type="sldNum"/>
          </p:nvPr>
        </p:nvSpPr>
        <p:spPr>
          <a:xfrm>
            <a:off x="3887529" y="8687308"/>
            <a:ext cx="29706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00" lIns="86100" spcFirstLastPara="1" rIns="86100" wrap="square" tIns="86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db622791c_0_201:notes"/>
          <p:cNvSpPr/>
          <p:nvPr>
            <p:ph idx="2" type="sldImg"/>
          </p:nvPr>
        </p:nvSpPr>
        <p:spPr>
          <a:xfrm>
            <a:off x="131885" y="685057"/>
            <a:ext cx="6594300" cy="34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db622791c_0_201:notes"/>
          <p:cNvSpPr txBox="1"/>
          <p:nvPr>
            <p:ph idx="1" type="body"/>
          </p:nvPr>
        </p:nvSpPr>
        <p:spPr>
          <a:xfrm>
            <a:off x="913991" y="4344363"/>
            <a:ext cx="50301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10db622791c_0_201:notes"/>
          <p:cNvSpPr txBox="1"/>
          <p:nvPr>
            <p:ph idx="12" type="sldNum"/>
          </p:nvPr>
        </p:nvSpPr>
        <p:spPr>
          <a:xfrm>
            <a:off x="3887529" y="8687308"/>
            <a:ext cx="29706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00" lIns="86100" spcFirstLastPara="1" rIns="86100" wrap="square" tIns="86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db622791c_0_236:notes"/>
          <p:cNvSpPr/>
          <p:nvPr>
            <p:ph idx="2" type="sldImg"/>
          </p:nvPr>
        </p:nvSpPr>
        <p:spPr>
          <a:xfrm>
            <a:off x="131885" y="685057"/>
            <a:ext cx="6594300" cy="34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0db622791c_0_236:notes"/>
          <p:cNvSpPr txBox="1"/>
          <p:nvPr>
            <p:ph idx="1" type="body"/>
          </p:nvPr>
        </p:nvSpPr>
        <p:spPr>
          <a:xfrm>
            <a:off x="913991" y="4344363"/>
            <a:ext cx="50301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10db622791c_0_236:notes"/>
          <p:cNvSpPr txBox="1"/>
          <p:nvPr>
            <p:ph idx="12" type="sldNum"/>
          </p:nvPr>
        </p:nvSpPr>
        <p:spPr>
          <a:xfrm>
            <a:off x="3887529" y="8687308"/>
            <a:ext cx="29706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00" lIns="86100" spcFirstLastPara="1" rIns="86100" wrap="square" tIns="86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d067ef14e3_0_204:notes"/>
          <p:cNvSpPr txBox="1"/>
          <p:nvPr>
            <p:ph idx="1" type="body"/>
          </p:nvPr>
        </p:nvSpPr>
        <p:spPr>
          <a:xfrm>
            <a:off x="730304" y="4537352"/>
            <a:ext cx="5842200" cy="42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d067ef14e3_0_204:notes"/>
          <p:cNvSpPr/>
          <p:nvPr>
            <p:ph idx="2" type="sldImg"/>
          </p:nvPr>
        </p:nvSpPr>
        <p:spPr>
          <a:xfrm>
            <a:off x="208658" y="725938"/>
            <a:ext cx="6885000" cy="358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d32e4fc2cf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d32e4fc2cf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cbdd308e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cbdd308e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c994bdbeb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c994bdbeb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552e4c148_0_5:notes"/>
          <p:cNvSpPr txBox="1"/>
          <p:nvPr>
            <p:ph idx="1" type="body"/>
          </p:nvPr>
        </p:nvSpPr>
        <p:spPr>
          <a:xfrm>
            <a:off x="730304" y="4537352"/>
            <a:ext cx="5842200" cy="42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d552e4c148_0_5:notes"/>
          <p:cNvSpPr/>
          <p:nvPr>
            <p:ph idx="2" type="sldImg"/>
          </p:nvPr>
        </p:nvSpPr>
        <p:spPr>
          <a:xfrm>
            <a:off x="208658" y="725938"/>
            <a:ext cx="6885000" cy="358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0f9d00115b_2_0:notes"/>
          <p:cNvSpPr txBox="1"/>
          <p:nvPr>
            <p:ph idx="1" type="body"/>
          </p:nvPr>
        </p:nvSpPr>
        <p:spPr>
          <a:xfrm>
            <a:off x="730304" y="4537352"/>
            <a:ext cx="5842200" cy="42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10f9d00115b_2_0:notes"/>
          <p:cNvSpPr/>
          <p:nvPr>
            <p:ph idx="2" type="sldImg"/>
          </p:nvPr>
        </p:nvSpPr>
        <p:spPr>
          <a:xfrm>
            <a:off x="208658" y="725938"/>
            <a:ext cx="6885000" cy="358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cbdd308e4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cbdd308e4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cde2a7ddf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cde2a7ddf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0f9d00115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0f9d00115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0f9d00115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0f9d00115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d552e4c14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d552e4c14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d32e4fc2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d32e4fc2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d552e4c14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d552e4c14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d067ef14e3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d067ef14e3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f9d0011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f9d0011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32e4fc2c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d32e4fc2c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d32e4fc2c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d32e4fc2c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d32e4fc2c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d32e4fc2c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d34df913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d34df913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d34df9132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d34df9132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d34df9132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d34df9132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d34df9132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d34df9132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4df9132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4df9132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d34df9132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d34df9132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d552e4c49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d552e4c49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f9d00115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f9d0011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d552e4c4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d552e4c4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cc994bdbeb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cc994bdbeb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0b2827e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0b2827e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de2a7ddf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de2a7ddf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32e4fc2cf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32e4fc2cf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067ef14e3_0_11:notes"/>
          <p:cNvSpPr txBox="1"/>
          <p:nvPr>
            <p:ph idx="1" type="body"/>
          </p:nvPr>
        </p:nvSpPr>
        <p:spPr>
          <a:xfrm>
            <a:off x="913991" y="4344363"/>
            <a:ext cx="50301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d067ef14e3_0_11:notes"/>
          <p:cNvSpPr/>
          <p:nvPr>
            <p:ph idx="2" type="sldImg"/>
          </p:nvPr>
        </p:nvSpPr>
        <p:spPr>
          <a:xfrm>
            <a:off x="131885" y="685057"/>
            <a:ext cx="6594300" cy="34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f9d00115b_0_19:notes"/>
          <p:cNvSpPr txBox="1"/>
          <p:nvPr>
            <p:ph idx="1" type="body"/>
          </p:nvPr>
        </p:nvSpPr>
        <p:spPr>
          <a:xfrm>
            <a:off x="913991" y="4344363"/>
            <a:ext cx="5030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00" spcFirstLastPara="1" rIns="90200" wrap="square" tIns="45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51" name="Google Shape;251;g10f9d00115b_0_19:notes"/>
          <p:cNvSpPr/>
          <p:nvPr>
            <p:ph idx="2" type="sldImg"/>
          </p:nvPr>
        </p:nvSpPr>
        <p:spPr>
          <a:xfrm>
            <a:off x="131885" y="685057"/>
            <a:ext cx="6594300" cy="34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0.png"/><Relationship Id="rId4" Type="http://schemas.openxmlformats.org/officeDocument/2006/relationships/hyperlink" Target="https://ec.europa.eu/programmes/horizon2020/en" TargetMode="External"/><Relationship Id="rId5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hyperlink" Target="https://ec.europa.eu/programmes/horizon2020/en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gif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5.jpg"/><Relationship Id="rId5" Type="http://schemas.openxmlformats.org/officeDocument/2006/relationships/image" Target="../media/image13.jpg"/><Relationship Id="rId6" Type="http://schemas.openxmlformats.org/officeDocument/2006/relationships/image" Target="../media/image9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gif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gif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gif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ront Cover_No EU Logo - Black">
  <p:cSld name="TITLE_2">
    <p:bg>
      <p:bgPr>
        <a:solidFill>
          <a:schemeClr val="dk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ctrTitle"/>
          </p:nvPr>
        </p:nvSpPr>
        <p:spPr>
          <a:xfrm>
            <a:off x="359054" y="1242645"/>
            <a:ext cx="40500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12358" l="8119" r="8086" t="12328"/>
          <a:stretch/>
        </p:blipFill>
        <p:spPr>
          <a:xfrm>
            <a:off x="359989" y="4499213"/>
            <a:ext cx="1695790" cy="48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3846" y="359937"/>
            <a:ext cx="3778851" cy="3778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2"/>
          <p:cNvCxnSpPr/>
          <p:nvPr/>
        </p:nvCxnSpPr>
        <p:spPr>
          <a:xfrm>
            <a:off x="2555752" y="4533880"/>
            <a:ext cx="0" cy="447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" name="Google Shape;11;p2"/>
          <p:cNvGrpSpPr/>
          <p:nvPr/>
        </p:nvGrpSpPr>
        <p:grpSpPr>
          <a:xfrm>
            <a:off x="3056310" y="4534676"/>
            <a:ext cx="1477163" cy="441750"/>
            <a:chOff x="14764800" y="9069350"/>
            <a:chExt cx="2954325" cy="8835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4765025" y="9360225"/>
              <a:ext cx="2954100" cy="0"/>
            </a:xfrm>
            <a:prstGeom prst="straightConnector1">
              <a:avLst/>
            </a:prstGeom>
            <a:noFill/>
            <a:ln cap="flat" cmpd="sng" w="76200">
              <a:solidFill>
                <a:srgbClr val="1DE9B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4765025" y="9867400"/>
              <a:ext cx="2954100" cy="0"/>
            </a:xfrm>
            <a:prstGeom prst="straightConnector1">
              <a:avLst/>
            </a:prstGeom>
            <a:noFill/>
            <a:ln cap="flat" cmpd="sng" w="76200">
              <a:solidFill>
                <a:srgbClr val="FFD6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" name="Google Shape;14;p2"/>
            <p:cNvSpPr txBox="1"/>
            <p:nvPr/>
          </p:nvSpPr>
          <p:spPr>
            <a:xfrm>
              <a:off x="14764800" y="9069350"/>
              <a:ext cx="2954100" cy="8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i4Trust Website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i4Trust Community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b="758" l="0" r="0" t="748"/>
          <a:stretch/>
        </p:blipFill>
        <p:spPr>
          <a:xfrm>
            <a:off x="5532719" y="4644129"/>
            <a:ext cx="873308" cy="226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 b="426" l="0" r="0" t="426"/>
          <a:stretch/>
        </p:blipFill>
        <p:spPr>
          <a:xfrm>
            <a:off x="7820121" y="4644131"/>
            <a:ext cx="962569" cy="226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6">
            <a:alphaModFix/>
          </a:blip>
          <a:srcRect b="416" l="0" r="0" t="416"/>
          <a:stretch/>
        </p:blipFill>
        <p:spPr>
          <a:xfrm>
            <a:off x="6905999" y="4535025"/>
            <a:ext cx="414158" cy="4400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2"/>
          <p:cNvCxnSpPr/>
          <p:nvPr/>
        </p:nvCxnSpPr>
        <p:spPr>
          <a:xfrm>
            <a:off x="5032745" y="4533880"/>
            <a:ext cx="0" cy="447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 no Title - White">
  <p:cSld name="2_Blank_1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4055340" y="4869659"/>
            <a:ext cx="10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 rotWithShape="1">
          <a:blip r:embed="rId2">
            <a:alphaModFix/>
          </a:blip>
          <a:srcRect b="12356" l="8109" r="8108" t="12341"/>
          <a:stretch/>
        </p:blipFill>
        <p:spPr>
          <a:xfrm>
            <a:off x="8063752" y="4769165"/>
            <a:ext cx="899972" cy="25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4738534"/>
            <a:ext cx="404948" cy="4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8738771" y="0"/>
            <a:ext cx="404948" cy="404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lank - Black">
  <p:cSld name="4_Blank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4055340" y="4869659"/>
            <a:ext cx="10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4738534"/>
            <a:ext cx="404948" cy="4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738771" y="0"/>
            <a:ext cx="404948" cy="404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lank - White">
  <p:cSld name="4_Blank_1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4055340" y="4869659"/>
            <a:ext cx="10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4738534"/>
            <a:ext cx="404948" cy="4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738771" y="0"/>
            <a:ext cx="404948" cy="404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Back Cover - Black">
  <p:cSld name="5_Blank"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359054" y="1370583"/>
            <a:ext cx="26997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n" sz="3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03846" y="359937"/>
            <a:ext cx="3778851" cy="377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3836" y="4667640"/>
            <a:ext cx="321798" cy="21597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>
            <a:hlinkClick r:id="rId4"/>
          </p:cNvPr>
          <p:cNvSpPr txBox="1"/>
          <p:nvPr/>
        </p:nvSpPr>
        <p:spPr>
          <a:xfrm>
            <a:off x="5454683" y="4667644"/>
            <a:ext cx="3226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i4Trust has received funding from the European Union’s Horizon 2020 research and innovation programme under the Grant Agreement no 951975.</a:t>
            </a:r>
            <a:endParaRPr b="0" i="0" sz="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4"/>
          <p:cNvPicPr preferRelativeResize="0"/>
          <p:nvPr/>
        </p:nvPicPr>
        <p:blipFill rotWithShape="1">
          <a:blip r:embed="rId5">
            <a:alphaModFix/>
          </a:blip>
          <a:srcRect b="12358" l="8119" r="8086" t="12328"/>
          <a:stretch/>
        </p:blipFill>
        <p:spPr>
          <a:xfrm>
            <a:off x="359989" y="4499213"/>
            <a:ext cx="1695790" cy="48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Back Cover - White">
  <p:cSld name="5_Blank_1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/>
        </p:nvSpPr>
        <p:spPr>
          <a:xfrm>
            <a:off x="359054" y="1370583"/>
            <a:ext cx="26115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n" sz="39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i="0" sz="1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03846" y="359937"/>
            <a:ext cx="3778851" cy="377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12356" l="8109" r="8109" t="12341"/>
          <a:stretch/>
        </p:blipFill>
        <p:spPr>
          <a:xfrm>
            <a:off x="359989" y="4499213"/>
            <a:ext cx="1695790" cy="48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3836" y="4667640"/>
            <a:ext cx="321798" cy="21597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>
            <a:hlinkClick r:id="rId5"/>
          </p:cNvPr>
          <p:cNvSpPr txBox="1"/>
          <p:nvPr/>
        </p:nvSpPr>
        <p:spPr>
          <a:xfrm>
            <a:off x="5454683" y="4667644"/>
            <a:ext cx="3226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i4Trust has received funding from the European Union’s Horizon 2020 research and innovation programme under the Grant Agreement no 951975.</a:t>
            </a:r>
            <a:endParaRPr b="0" i="0" sz="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" name="Google Shape;9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ext - White 1">
  <p:cSld name="3_Text - White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None/>
              <a:defRPr b="0" i="0" sz="2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59054" y="1080000"/>
            <a:ext cx="80991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Char char="■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4055340" y="4869659"/>
            <a:ext cx="10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2">
            <a:alphaModFix/>
          </a:blip>
          <a:srcRect b="12356" l="8109" r="8109" t="12341"/>
          <a:stretch/>
        </p:blipFill>
        <p:spPr>
          <a:xfrm>
            <a:off x="8063752" y="4769165"/>
            <a:ext cx="899972" cy="25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4738534"/>
            <a:ext cx="404948" cy="4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8738771" y="0"/>
            <a:ext cx="404948" cy="404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10" name="Google Shape;11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 blanco">
  <p:cSld name="2_En blanco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423673" y="215505"/>
            <a:ext cx="78696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1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4" name="Google Shape;114;p19"/>
          <p:cNvCxnSpPr/>
          <p:nvPr/>
        </p:nvCxnSpPr>
        <p:spPr>
          <a:xfrm rot="10800000">
            <a:off x="241384" y="209869"/>
            <a:ext cx="3900" cy="706500"/>
          </a:xfrm>
          <a:prstGeom prst="straightConnector1">
            <a:avLst/>
          </a:prstGeom>
          <a:noFill/>
          <a:ln cap="flat" cmpd="sng" w="38100">
            <a:solidFill>
              <a:srgbClr val="002E6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4055464" y="4767271"/>
            <a:ext cx="10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2">
            <a:alphaModFix/>
          </a:blip>
          <a:srcRect b="13283" l="4615" r="3615" t="16506"/>
          <a:stretch/>
        </p:blipFill>
        <p:spPr>
          <a:xfrm>
            <a:off x="7476129" y="4631123"/>
            <a:ext cx="1229720" cy="293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ront Cover_No EU Logo - White">
  <p:cSld name="TITLE_1_1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359054" y="1241782"/>
            <a:ext cx="40500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1" name="Google Shape;21;p3"/>
          <p:cNvCxnSpPr/>
          <p:nvPr/>
        </p:nvCxnSpPr>
        <p:spPr>
          <a:xfrm>
            <a:off x="2555752" y="4533880"/>
            <a:ext cx="0" cy="4473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03846" y="359937"/>
            <a:ext cx="3778851" cy="3778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3"/>
          <p:cNvGrpSpPr/>
          <p:nvPr/>
        </p:nvGrpSpPr>
        <p:grpSpPr>
          <a:xfrm>
            <a:off x="3056310" y="4534676"/>
            <a:ext cx="1477163" cy="441750"/>
            <a:chOff x="14764800" y="9069350"/>
            <a:chExt cx="2954325" cy="883500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14765025" y="9360225"/>
              <a:ext cx="2954100" cy="0"/>
            </a:xfrm>
            <a:prstGeom prst="straightConnector1">
              <a:avLst/>
            </a:prstGeom>
            <a:noFill/>
            <a:ln cap="flat" cmpd="sng" w="76200">
              <a:solidFill>
                <a:srgbClr val="1DE9B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4765025" y="9867400"/>
              <a:ext cx="2954100" cy="0"/>
            </a:xfrm>
            <a:prstGeom prst="straightConnector1">
              <a:avLst/>
            </a:prstGeom>
            <a:noFill/>
            <a:ln cap="flat" cmpd="sng" w="76200">
              <a:solidFill>
                <a:srgbClr val="FFD6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" name="Google Shape;26;p3"/>
            <p:cNvSpPr txBox="1"/>
            <p:nvPr/>
          </p:nvSpPr>
          <p:spPr>
            <a:xfrm>
              <a:off x="14764800" y="9069350"/>
              <a:ext cx="2954100" cy="8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i4Trust Website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i4Trust Community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" name="Google Shape;27;p3"/>
          <p:cNvPicPr preferRelativeResize="0"/>
          <p:nvPr/>
        </p:nvPicPr>
        <p:blipFill rotWithShape="1">
          <a:blip r:embed="rId3">
            <a:alphaModFix/>
          </a:blip>
          <a:srcRect b="12356" l="8109" r="8109" t="12341"/>
          <a:stretch/>
        </p:blipFill>
        <p:spPr>
          <a:xfrm>
            <a:off x="359989" y="4499213"/>
            <a:ext cx="1695790" cy="48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2719" y="4644129"/>
            <a:ext cx="873307" cy="226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0121" y="4644131"/>
            <a:ext cx="962569" cy="226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6">
            <a:alphaModFix/>
          </a:blip>
          <a:srcRect b="0" l="-20" r="20" t="0"/>
          <a:stretch/>
        </p:blipFill>
        <p:spPr>
          <a:xfrm>
            <a:off x="6905999" y="4535025"/>
            <a:ext cx="414158" cy="4400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31;p3"/>
          <p:cNvCxnSpPr/>
          <p:nvPr/>
        </p:nvCxnSpPr>
        <p:spPr>
          <a:xfrm>
            <a:off x="5032745" y="4533880"/>
            <a:ext cx="0" cy="4473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En blanco">
  <p:cSld name="3_En blanco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423673" y="190415"/>
            <a:ext cx="8359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423673" y="1017974"/>
            <a:ext cx="8359200" cy="3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1B4C7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12E6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12E67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12E6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12E67"/>
              </a:buClr>
              <a:buSzPts val="1200"/>
              <a:buFont typeface="Merriweather Sans"/>
              <a:buChar char="□"/>
              <a:defRPr b="0" i="0" sz="1200" u="none" cap="none" strike="noStrike">
                <a:solidFill>
                  <a:srgbClr val="012E6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12E67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rgbClr val="012E6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12E67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rgbClr val="012E6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1" name="Google Shape;121;p21"/>
          <p:cNvCxnSpPr/>
          <p:nvPr/>
        </p:nvCxnSpPr>
        <p:spPr>
          <a:xfrm rot="10800000">
            <a:off x="241427" y="210228"/>
            <a:ext cx="3900" cy="759900"/>
          </a:xfrm>
          <a:prstGeom prst="straightConnector1">
            <a:avLst/>
          </a:prstGeom>
          <a:noFill/>
          <a:ln cap="flat" cmpd="sng" w="38100">
            <a:solidFill>
              <a:srgbClr val="002E6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4055464" y="4869659"/>
            <a:ext cx="1032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2">
            <a:alphaModFix/>
          </a:blip>
          <a:srcRect b="13283" l="4615" r="3615" t="16506"/>
          <a:stretch/>
        </p:blipFill>
        <p:spPr>
          <a:xfrm>
            <a:off x="7744522" y="4747808"/>
            <a:ext cx="1198570" cy="26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En blanco">
  <p:cSld name="6_En blanco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423673" y="190415"/>
            <a:ext cx="8359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423675" y="1017974"/>
            <a:ext cx="4994400" cy="3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1B4C7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2E67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2E67"/>
              </a:buClr>
              <a:buSzPts val="1200"/>
              <a:buFont typeface="Merriweather Sans"/>
              <a:buChar char="□"/>
              <a:defRPr b="0" i="0" sz="12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2E67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2E67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7" name="Google Shape;127;p22"/>
          <p:cNvCxnSpPr/>
          <p:nvPr/>
        </p:nvCxnSpPr>
        <p:spPr>
          <a:xfrm rot="10800000">
            <a:off x="241427" y="210228"/>
            <a:ext cx="3900" cy="759900"/>
          </a:xfrm>
          <a:prstGeom prst="straightConnector1">
            <a:avLst/>
          </a:prstGeom>
          <a:noFill/>
          <a:ln cap="flat" cmpd="sng" w="38100">
            <a:solidFill>
              <a:srgbClr val="002E6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4055464" y="4869659"/>
            <a:ext cx="1032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2">
            <a:alphaModFix/>
          </a:blip>
          <a:srcRect b="13283" l="4615" r="3615" t="16506"/>
          <a:stretch/>
        </p:blipFill>
        <p:spPr>
          <a:xfrm>
            <a:off x="7744522" y="4747808"/>
            <a:ext cx="1198570" cy="26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1" type="subTitle"/>
          </p:nvPr>
        </p:nvSpPr>
        <p:spPr>
          <a:xfrm>
            <a:off x="457110" y="120339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457110" y="120339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457110" y="120339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7"/>
          <p:cNvSpPr txBox="1"/>
          <p:nvPr>
            <p:ph idx="2" type="body"/>
          </p:nvPr>
        </p:nvSpPr>
        <p:spPr>
          <a:xfrm>
            <a:off x="4673970" y="120339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idx="1" type="subTitle"/>
          </p:nvPr>
        </p:nvSpPr>
        <p:spPr>
          <a:xfrm>
            <a:off x="457110" y="205200"/>
            <a:ext cx="8229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45711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2" type="body"/>
          </p:nvPr>
        </p:nvSpPr>
        <p:spPr>
          <a:xfrm>
            <a:off x="4673970" y="120339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idx="3" type="body"/>
          </p:nvPr>
        </p:nvSpPr>
        <p:spPr>
          <a:xfrm>
            <a:off x="45711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1"/>
          <p:cNvSpPr txBox="1"/>
          <p:nvPr>
            <p:ph idx="1" type="body"/>
          </p:nvPr>
        </p:nvSpPr>
        <p:spPr>
          <a:xfrm>
            <a:off x="457110" y="120339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31"/>
          <p:cNvSpPr txBox="1"/>
          <p:nvPr>
            <p:ph idx="2" type="body"/>
          </p:nvPr>
        </p:nvSpPr>
        <p:spPr>
          <a:xfrm>
            <a:off x="467397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31"/>
          <p:cNvSpPr txBox="1"/>
          <p:nvPr>
            <p:ph idx="3" type="body"/>
          </p:nvPr>
        </p:nvSpPr>
        <p:spPr>
          <a:xfrm>
            <a:off x="467397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Cover - Black">
  <p:cSld name="1_Blank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ctrTitle"/>
          </p:nvPr>
        </p:nvSpPr>
        <p:spPr>
          <a:xfrm>
            <a:off x="359054" y="2339588"/>
            <a:ext cx="84249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4055340" y="4869659"/>
            <a:ext cx="10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9989" y="359937"/>
            <a:ext cx="8421437" cy="140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 rotWithShape="1">
          <a:blip r:embed="rId3">
            <a:alphaModFix/>
          </a:blip>
          <a:srcRect b="12357" l="8119" r="8085" t="12328"/>
          <a:stretch/>
        </p:blipFill>
        <p:spPr>
          <a:xfrm>
            <a:off x="7088182" y="4393031"/>
            <a:ext cx="1695790" cy="48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2"/>
          <p:cNvSpPr txBox="1"/>
          <p:nvPr>
            <p:ph idx="1" type="body"/>
          </p:nvPr>
        </p:nvSpPr>
        <p:spPr>
          <a:xfrm>
            <a:off x="45711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32"/>
          <p:cNvSpPr txBox="1"/>
          <p:nvPr>
            <p:ph idx="2" type="body"/>
          </p:nvPr>
        </p:nvSpPr>
        <p:spPr>
          <a:xfrm>
            <a:off x="467397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32"/>
          <p:cNvSpPr txBox="1"/>
          <p:nvPr>
            <p:ph idx="3" type="body"/>
          </p:nvPr>
        </p:nvSpPr>
        <p:spPr>
          <a:xfrm>
            <a:off x="457110" y="276156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3"/>
          <p:cNvSpPr txBox="1"/>
          <p:nvPr>
            <p:ph idx="1" type="body"/>
          </p:nvPr>
        </p:nvSpPr>
        <p:spPr>
          <a:xfrm>
            <a:off x="457110" y="120339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3"/>
          <p:cNvSpPr txBox="1"/>
          <p:nvPr>
            <p:ph idx="2" type="body"/>
          </p:nvPr>
        </p:nvSpPr>
        <p:spPr>
          <a:xfrm>
            <a:off x="457110" y="276156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4"/>
          <p:cNvSpPr txBox="1"/>
          <p:nvPr>
            <p:ph idx="1" type="body"/>
          </p:nvPr>
        </p:nvSpPr>
        <p:spPr>
          <a:xfrm>
            <a:off x="45711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4"/>
          <p:cNvSpPr txBox="1"/>
          <p:nvPr>
            <p:ph idx="2" type="body"/>
          </p:nvPr>
        </p:nvSpPr>
        <p:spPr>
          <a:xfrm>
            <a:off x="467397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34"/>
          <p:cNvSpPr txBox="1"/>
          <p:nvPr>
            <p:ph idx="3" type="body"/>
          </p:nvPr>
        </p:nvSpPr>
        <p:spPr>
          <a:xfrm>
            <a:off x="45711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34"/>
          <p:cNvSpPr txBox="1"/>
          <p:nvPr>
            <p:ph idx="4" type="body"/>
          </p:nvPr>
        </p:nvSpPr>
        <p:spPr>
          <a:xfrm>
            <a:off x="467397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35"/>
          <p:cNvSpPr txBox="1"/>
          <p:nvPr>
            <p:ph idx="1" type="body"/>
          </p:nvPr>
        </p:nvSpPr>
        <p:spPr>
          <a:xfrm>
            <a:off x="457110" y="120339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5"/>
          <p:cNvSpPr txBox="1"/>
          <p:nvPr>
            <p:ph idx="2" type="body"/>
          </p:nvPr>
        </p:nvSpPr>
        <p:spPr>
          <a:xfrm>
            <a:off x="3239730" y="120339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5"/>
          <p:cNvSpPr txBox="1"/>
          <p:nvPr>
            <p:ph idx="3" type="body"/>
          </p:nvPr>
        </p:nvSpPr>
        <p:spPr>
          <a:xfrm>
            <a:off x="6022350" y="120339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35"/>
          <p:cNvSpPr txBox="1"/>
          <p:nvPr>
            <p:ph idx="4" type="body"/>
          </p:nvPr>
        </p:nvSpPr>
        <p:spPr>
          <a:xfrm>
            <a:off x="457110" y="276156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35"/>
          <p:cNvSpPr txBox="1"/>
          <p:nvPr>
            <p:ph idx="5" type="body"/>
          </p:nvPr>
        </p:nvSpPr>
        <p:spPr>
          <a:xfrm>
            <a:off x="3239730" y="276156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5"/>
          <p:cNvSpPr txBox="1"/>
          <p:nvPr>
            <p:ph idx="6" type="body"/>
          </p:nvPr>
        </p:nvSpPr>
        <p:spPr>
          <a:xfrm>
            <a:off x="6022350" y="276156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En blanco">
  <p:cSld name="3_En blanco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>
            <p:ph type="title"/>
          </p:nvPr>
        </p:nvSpPr>
        <p:spPr>
          <a:xfrm>
            <a:off x="423673" y="190415"/>
            <a:ext cx="8359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4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36"/>
          <p:cNvSpPr txBox="1"/>
          <p:nvPr>
            <p:ph idx="1" type="body"/>
          </p:nvPr>
        </p:nvSpPr>
        <p:spPr>
          <a:xfrm>
            <a:off x="423673" y="1017974"/>
            <a:ext cx="8359200" cy="3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1B4C7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Merriweather Sans"/>
              <a:buChar char="□"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7" name="Google Shape;187;p36"/>
          <p:cNvCxnSpPr/>
          <p:nvPr/>
        </p:nvCxnSpPr>
        <p:spPr>
          <a:xfrm rot="10800000">
            <a:off x="241427" y="210228"/>
            <a:ext cx="3900" cy="759900"/>
          </a:xfrm>
          <a:prstGeom prst="straightConnector1">
            <a:avLst/>
          </a:prstGeom>
          <a:noFill/>
          <a:ln cap="flat" cmpd="sng" w="38100">
            <a:solidFill>
              <a:srgbClr val="002E6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36"/>
          <p:cNvSpPr txBox="1"/>
          <p:nvPr>
            <p:ph idx="12" type="sldNum"/>
          </p:nvPr>
        </p:nvSpPr>
        <p:spPr>
          <a:xfrm>
            <a:off x="4055464" y="4869659"/>
            <a:ext cx="1032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36"/>
          <p:cNvPicPr preferRelativeResize="0"/>
          <p:nvPr/>
        </p:nvPicPr>
        <p:blipFill rotWithShape="1">
          <a:blip r:embed="rId2">
            <a:alphaModFix/>
          </a:blip>
          <a:srcRect b="13283" l="4615" r="3615" t="16506"/>
          <a:stretch/>
        </p:blipFill>
        <p:spPr>
          <a:xfrm>
            <a:off x="7744522" y="4747808"/>
            <a:ext cx="1198570" cy="26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 blanco">
  <p:cSld name="2_En blanco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/>
          <p:nvPr>
            <p:ph type="title"/>
          </p:nvPr>
        </p:nvSpPr>
        <p:spPr>
          <a:xfrm>
            <a:off x="423673" y="190415"/>
            <a:ext cx="78696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2" name="Google Shape;192;p37"/>
          <p:cNvCxnSpPr/>
          <p:nvPr/>
        </p:nvCxnSpPr>
        <p:spPr>
          <a:xfrm rot="10800000">
            <a:off x="241427" y="210228"/>
            <a:ext cx="3900" cy="759900"/>
          </a:xfrm>
          <a:prstGeom prst="straightConnector1">
            <a:avLst/>
          </a:prstGeom>
          <a:noFill/>
          <a:ln cap="flat" cmpd="sng" w="38100">
            <a:solidFill>
              <a:srgbClr val="002E6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" name="Google Shape;193;p37"/>
          <p:cNvSpPr txBox="1"/>
          <p:nvPr>
            <p:ph idx="12" type="sldNum"/>
          </p:nvPr>
        </p:nvSpPr>
        <p:spPr>
          <a:xfrm>
            <a:off x="4055464" y="4869659"/>
            <a:ext cx="1032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37"/>
          <p:cNvPicPr preferRelativeResize="0"/>
          <p:nvPr/>
        </p:nvPicPr>
        <p:blipFill rotWithShape="1">
          <a:blip r:embed="rId2">
            <a:alphaModFix/>
          </a:blip>
          <a:srcRect b="13283" l="4615" r="3615" t="16506"/>
          <a:stretch/>
        </p:blipFill>
        <p:spPr>
          <a:xfrm>
            <a:off x="7744522" y="4747808"/>
            <a:ext cx="1198570" cy="26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Cover - White">
  <p:cSld name="1_Blank_1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ctrTitle"/>
          </p:nvPr>
        </p:nvSpPr>
        <p:spPr>
          <a:xfrm>
            <a:off x="359054" y="2339590"/>
            <a:ext cx="84255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4055340" y="4869659"/>
            <a:ext cx="10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b="12356" l="8109" r="8108" t="12341"/>
          <a:stretch/>
        </p:blipFill>
        <p:spPr>
          <a:xfrm>
            <a:off x="7088182" y="4393031"/>
            <a:ext cx="1695790" cy="48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ext - Black">
  <p:cSld name="7_Blank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4055340" y="4869659"/>
            <a:ext cx="10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12357" l="8119" r="8085" t="12328"/>
          <a:stretch/>
        </p:blipFill>
        <p:spPr>
          <a:xfrm>
            <a:off x="8063752" y="4769165"/>
            <a:ext cx="899972" cy="25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4738534"/>
            <a:ext cx="404948" cy="4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8738771" y="0"/>
            <a:ext cx="404948" cy="40494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/>
          <p:nvPr>
            <p:ph idx="1" type="body"/>
          </p:nvPr>
        </p:nvSpPr>
        <p:spPr>
          <a:xfrm>
            <a:off x="359054" y="1080000"/>
            <a:ext cx="80991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 i="0" sz="1500" u="none" cap="none" strike="noStrike">
                <a:solidFill>
                  <a:schemeClr val="lt1"/>
                </a:solidFill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■"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■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■"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ext - White">
  <p:cSld name="7_Blank_1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None/>
              <a:defRPr b="0" i="0" sz="2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359054" y="1080000"/>
            <a:ext cx="80991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 i="0" sz="1500" u="none" cap="none" strike="noStrike">
                <a:solidFill>
                  <a:schemeClr val="dk1"/>
                </a:solidFill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■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4055340" y="4869659"/>
            <a:ext cx="10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2">
            <a:alphaModFix/>
          </a:blip>
          <a:srcRect b="12356" l="8109" r="8108" t="12341"/>
          <a:stretch/>
        </p:blipFill>
        <p:spPr>
          <a:xfrm>
            <a:off x="8063752" y="4769165"/>
            <a:ext cx="899972" cy="25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4738534"/>
            <a:ext cx="404948" cy="4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8738771" y="0"/>
            <a:ext cx="404948" cy="404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lank with Title - Black">
  <p:cSld name="6_Blank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4055340" y="4869659"/>
            <a:ext cx="10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12357" l="8119" r="8085" t="12328"/>
          <a:stretch/>
        </p:blipFill>
        <p:spPr>
          <a:xfrm>
            <a:off x="8063752" y="4769165"/>
            <a:ext cx="899972" cy="25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4738534"/>
            <a:ext cx="404948" cy="4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8738771" y="0"/>
            <a:ext cx="404948" cy="40494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lank with Title - White">
  <p:cSld name="6_Blank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4055340" y="4869659"/>
            <a:ext cx="10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12356" l="8109" r="8108" t="12341"/>
          <a:stretch/>
        </p:blipFill>
        <p:spPr>
          <a:xfrm>
            <a:off x="8063752" y="4769165"/>
            <a:ext cx="899972" cy="25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4738534"/>
            <a:ext cx="404948" cy="4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8738771" y="0"/>
            <a:ext cx="404948" cy="40494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Arial"/>
              <a:buNone/>
              <a:defRPr b="0" i="0" sz="2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 no Title - Black">
  <p:cSld name="2_Blank"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4055340" y="4869659"/>
            <a:ext cx="10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12357" l="8119" r="8085" t="12328"/>
          <a:stretch/>
        </p:blipFill>
        <p:spPr>
          <a:xfrm>
            <a:off x="8063752" y="4769165"/>
            <a:ext cx="899972" cy="25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4738534"/>
            <a:ext cx="404948" cy="4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8738771" y="0"/>
            <a:ext cx="404948" cy="404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image" Target="../media/image16.gif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423630" y="190350"/>
            <a:ext cx="83589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423630" y="1017900"/>
            <a:ext cx="83589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spcFirstLastPara="1" rIns="67500" wrap="square" tIns="3375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133" name="Google Shape;133;p23"/>
          <p:cNvSpPr/>
          <p:nvPr/>
        </p:nvSpPr>
        <p:spPr>
          <a:xfrm rot="10800000">
            <a:off x="234900" y="210060"/>
            <a:ext cx="3510" cy="7597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002E67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4055400" y="4869720"/>
            <a:ext cx="103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1" i="0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1" i="0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1" i="0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1" i="0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1" i="0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1" i="0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1" i="0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1" i="0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1" i="0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1">
            <a:alphaModFix/>
          </a:blip>
          <a:srcRect b="13278" l="4615" r="3615" t="16501"/>
          <a:stretch/>
        </p:blipFill>
        <p:spPr>
          <a:xfrm>
            <a:off x="7744410" y="4747680"/>
            <a:ext cx="1198261" cy="26352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hyperlink" Target="https://github.com/smart-data-models/data-models" TargetMode="External"/><Relationship Id="rId9" Type="http://schemas.openxmlformats.org/officeDocument/2006/relationships/hyperlink" Target="https://github.com/smart-data-models/harmonization" TargetMode="External"/><Relationship Id="rId5" Type="http://schemas.openxmlformats.org/officeDocument/2006/relationships/hyperlink" Target="https://github.com/smart-data-models/SmartCities" TargetMode="External"/><Relationship Id="rId6" Type="http://schemas.openxmlformats.org/officeDocument/2006/relationships/hyperlink" Target="https://github.com/smart-data-models/dataModel.Weather/tree/master" TargetMode="External"/><Relationship Id="rId7" Type="http://schemas.openxmlformats.org/officeDocument/2006/relationships/image" Target="../media/image36.png"/><Relationship Id="rId8" Type="http://schemas.openxmlformats.org/officeDocument/2006/relationships/hyperlink" Target="https://github.com/smart-data-models/incubated" TargetMode="Externa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github.com/smart-data-models" TargetMode="External"/><Relationship Id="rId4" Type="http://schemas.openxmlformats.org/officeDocument/2006/relationships/hyperlink" Target="https://bit.ly/contribution_manual" TargetMode="External"/><Relationship Id="rId9" Type="http://schemas.openxmlformats.org/officeDocument/2006/relationships/hyperlink" Target="https://smartdatamodels.org/index.php/ddbb-of-properties-descriptions/" TargetMode="External"/><Relationship Id="rId5" Type="http://schemas.openxmlformats.org/officeDocument/2006/relationships/hyperlink" Target="http://smartdatamodels.org" TargetMode="External"/><Relationship Id="rId6" Type="http://schemas.openxmlformats.org/officeDocument/2006/relationships/hyperlink" Target="https://smartdatamodels.org/index.php/news/" TargetMode="External"/><Relationship Id="rId7" Type="http://schemas.openxmlformats.org/officeDocument/2006/relationships/hyperlink" Target="https://smartdatamodels.org/index.php/subscriptions-page/" TargetMode="External"/><Relationship Id="rId8" Type="http://schemas.openxmlformats.org/officeDocument/2006/relationships/hyperlink" Target="https://smartdatamodels.org/index.php/ddbb-of-properties-descriptions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martdatamodels.org/term" TargetMode="External"/><Relationship Id="rId4" Type="http://schemas.openxmlformats.org/officeDocument/2006/relationships/hyperlink" Target="https://smartdatamodels.org/term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40.png"/><Relationship Id="rId7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hyperlink" Target="https://smartdatamodels.org/index.php/draft-a-data-model/" TargetMode="External"/><Relationship Id="rId10" Type="http://schemas.openxmlformats.org/officeDocument/2006/relationships/hyperlink" Target="https://smartdatamodels.org/index.php/draft-a-data-model/" TargetMode="External"/><Relationship Id="rId13" Type="http://schemas.openxmlformats.org/officeDocument/2006/relationships/hyperlink" Target="https://smartdatamodels.org/index.php/generate-a-ngsi-ld-payload-based-on-a-smart-data-model/" TargetMode="External"/><Relationship Id="rId12" Type="http://schemas.openxmlformats.org/officeDocument/2006/relationships/hyperlink" Target="https://github.com/smart-data-models/incubated/tree/master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martdatamodels.org" TargetMode="External"/><Relationship Id="rId4" Type="http://schemas.openxmlformats.org/officeDocument/2006/relationships/hyperlink" Target="https://smartdatamodels.org/index.php/subscriptions-page/" TargetMode="External"/><Relationship Id="rId9" Type="http://schemas.openxmlformats.org/officeDocument/2006/relationships/hyperlink" Target="https://smartdatamodels.org/index.php/contribution-checklist/" TargetMode="External"/><Relationship Id="rId15" Type="http://schemas.openxmlformats.org/officeDocument/2006/relationships/hyperlink" Target="https://www.jsonschemavalidator.net/" TargetMode="External"/><Relationship Id="rId14" Type="http://schemas.openxmlformats.org/officeDocument/2006/relationships/hyperlink" Target="https://smartdatamodels.org/index.php/data-models-contribution-api/" TargetMode="External"/><Relationship Id="rId16" Type="http://schemas.openxmlformats.org/officeDocument/2006/relationships/image" Target="../media/image41.png"/><Relationship Id="rId5" Type="http://schemas.openxmlformats.org/officeDocument/2006/relationships/hyperlink" Target="https://twitter.com/smartdatamodels" TargetMode="External"/><Relationship Id="rId6" Type="http://schemas.openxmlformats.org/officeDocument/2006/relationships/hyperlink" Target="https://smartdatamodels.org/index.php/ddbb-of-properties-descriptions/" TargetMode="External"/><Relationship Id="rId7" Type="http://schemas.openxmlformats.org/officeDocument/2006/relationships/hyperlink" Target="https://github.com/smart-data-models" TargetMode="External"/><Relationship Id="rId8" Type="http://schemas.openxmlformats.org/officeDocument/2006/relationships/hyperlink" Target="https://smartdatamodels.org/index.php/list-of-data-models-3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smart-data-models/incubated/tree/master" TargetMode="External"/><Relationship Id="rId10" Type="http://schemas.openxmlformats.org/officeDocument/2006/relationships/hyperlink" Target="https://smartdatamodels.org/index.php/contribution-checklist/" TargetMode="External"/><Relationship Id="rId13" Type="http://schemas.openxmlformats.org/officeDocument/2006/relationships/hyperlink" Target="mailto:info@smartdatamodels.org" TargetMode="External"/><Relationship Id="rId12" Type="http://schemas.openxmlformats.org/officeDocument/2006/relationships/hyperlink" Target="https://github.com/smart-data-models/incubated/issues/new/choose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hyperlink" Target="mailto:info@smartdatamodels.org" TargetMode="External"/><Relationship Id="rId4" Type="http://schemas.openxmlformats.org/officeDocument/2006/relationships/hyperlink" Target="https://smartdatamodels.org/index.php/ddbb-of-properties-descriptions/" TargetMode="External"/><Relationship Id="rId9" Type="http://schemas.openxmlformats.org/officeDocument/2006/relationships/hyperlink" Target="https://github.com/smart-data-models/incubated/tree/master" TargetMode="External"/><Relationship Id="rId5" Type="http://schemas.openxmlformats.org/officeDocument/2006/relationships/hyperlink" Target="https://bit.ly/contribution_manual" TargetMode="External"/><Relationship Id="rId6" Type="http://schemas.openxmlformats.org/officeDocument/2006/relationships/hyperlink" Target="https://docs.google.com/spreadsheets/d/1TwXCBI-oedpf9RYpYlLNZnz5Pxl6o6kxHXKINRdJi5c/copy" TargetMode="External"/><Relationship Id="rId7" Type="http://schemas.openxmlformats.org/officeDocument/2006/relationships/hyperlink" Target="mailto:info@smartdatamodels.org" TargetMode="External"/><Relationship Id="rId8" Type="http://schemas.openxmlformats.org/officeDocument/2006/relationships/hyperlink" Target="https://github.com/smart-data-models/incubated/tree/master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bit.ly/contribution_manua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bit.ly/github_users" TargetMode="External"/><Relationship Id="rId4" Type="http://schemas.openxmlformats.org/officeDocument/2006/relationships/hyperlink" Target="http://bit.ly/register_github" TargetMode="External"/><Relationship Id="rId5" Type="http://schemas.openxmlformats.org/officeDocument/2006/relationships/hyperlink" Target="https://github.com/smart-data-models/incubated/tree/master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schema.org/docs/health-lifesci.home.html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schema.org/MedicalCondition" TargetMode="External"/><Relationship Id="rId4" Type="http://schemas.openxmlformats.org/officeDocument/2006/relationships/hyperlink" Target="https://www.schema.org/MedicalGuideline" TargetMode="External"/><Relationship Id="rId9" Type="http://schemas.openxmlformats.org/officeDocument/2006/relationships/hyperlink" Target="https://www.schema.org/Restaurant" TargetMode="External"/><Relationship Id="rId5" Type="http://schemas.openxmlformats.org/officeDocument/2006/relationships/hyperlink" Target="https://www.schema.org/Drug" TargetMode="External"/><Relationship Id="rId6" Type="http://schemas.openxmlformats.org/officeDocument/2006/relationships/hyperlink" Target="https://www.schema.org/MedicalScholarlyArticle" TargetMode="External"/><Relationship Id="rId7" Type="http://schemas.openxmlformats.org/officeDocument/2006/relationships/hyperlink" Target="https://www.schema.org/LocalBusiness" TargetMode="External"/><Relationship Id="rId8" Type="http://schemas.openxmlformats.org/officeDocument/2006/relationships/hyperlink" Target="https://www.schema.org/Organization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bit.ly/i4trust" TargetMode="External"/><Relationship Id="rId4" Type="http://schemas.openxmlformats.org/officeDocument/2006/relationships/hyperlink" Target="http://bit.ly/github_user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bit.ly/contribution_manual" TargetMode="External"/></Relationships>
</file>

<file path=ppt/slides/_rels/slide31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schema.org/docs/health-lifesci.home.html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schema.org/MedicalCondition" TargetMode="External"/><Relationship Id="rId4" Type="http://schemas.openxmlformats.org/officeDocument/2006/relationships/hyperlink" Target="https://www.schema.org/MedicalGuideline" TargetMode="External"/><Relationship Id="rId9" Type="http://schemas.openxmlformats.org/officeDocument/2006/relationships/hyperlink" Target="https://www.schema.org/Restaurant" TargetMode="External"/><Relationship Id="rId5" Type="http://schemas.openxmlformats.org/officeDocument/2006/relationships/hyperlink" Target="https://www.schema.org/Drug" TargetMode="External"/><Relationship Id="rId6" Type="http://schemas.openxmlformats.org/officeDocument/2006/relationships/hyperlink" Target="https://www.schema.org/MedicalScholarlyArticle" TargetMode="External"/><Relationship Id="rId7" Type="http://schemas.openxmlformats.org/officeDocument/2006/relationships/hyperlink" Target="https://www.schema.org/LocalBusiness" TargetMode="External"/><Relationship Id="rId8" Type="http://schemas.openxmlformats.org/officeDocument/2006/relationships/hyperlink" Target="https://www.schema.org/Organization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bit.ly/contribution_manual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jsonschemavalidator.net/" TargetMode="External"/><Relationship Id="rId4" Type="http://schemas.openxmlformats.org/officeDocument/2006/relationships/hyperlink" Target="https://smartdatamodels.org/index.php/data-models-contribution-api/" TargetMode="External"/><Relationship Id="rId5" Type="http://schemas.openxmlformats.org/officeDocument/2006/relationships/image" Target="../media/image53.png"/><Relationship Id="rId6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hyperlink" Target="https://www.jsonschemavalidator.net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gif"/><Relationship Id="rId4" Type="http://schemas.openxmlformats.org/officeDocument/2006/relationships/image" Target="../media/image19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/>
          <p:nvPr>
            <p:ph type="ctrTitle"/>
          </p:nvPr>
        </p:nvSpPr>
        <p:spPr>
          <a:xfrm>
            <a:off x="359050" y="1242650"/>
            <a:ext cx="4371900" cy="125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Introduction to Smart Data Models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FIWARE Foundation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Data Modelling Expert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Alberto Abella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/>
          <p:nvPr>
            <p:ph type="ctrTitle"/>
          </p:nvPr>
        </p:nvSpPr>
        <p:spPr>
          <a:xfrm>
            <a:off x="359054" y="2339590"/>
            <a:ext cx="8425500" cy="7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Smart Data Models: Structure and contents. Verticals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/>
          <p:nvPr/>
        </p:nvSpPr>
        <p:spPr>
          <a:xfrm>
            <a:off x="359054" y="1080000"/>
            <a:ext cx="80991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What is a Smart Data Model</a:t>
            </a:r>
            <a:r>
              <a:rPr lang="en" sz="1500">
                <a:solidFill>
                  <a:srgbClr val="000000"/>
                </a:solidFill>
              </a:rPr>
              <a:t>: 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300"/>
              <a:t>It is the combination of 3 elements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rgbClr val="E040FB"/>
              </a:buClr>
              <a:buSzPts val="1300"/>
              <a:buChar char="■"/>
            </a:pPr>
            <a:r>
              <a:rPr lang="en" sz="1300"/>
              <a:t>A technical description of the data types and relationships of the attributes of an element that has to be modeled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rgbClr val="E040FB"/>
              </a:buClr>
              <a:buSzPts val="1300"/>
              <a:buChar char="■"/>
            </a:pPr>
            <a:r>
              <a:rPr lang="en" sz="1300"/>
              <a:t>A documented description of these attributes aligned with the technical description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rgbClr val="E040FB"/>
              </a:buClr>
              <a:buSzPts val="1300"/>
              <a:buChar char="■"/>
            </a:pPr>
            <a:r>
              <a:rPr lang="en" sz="1300"/>
              <a:t>Some examples of the use of the data model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300"/>
              <a:buChar char="■"/>
            </a:pPr>
            <a:r>
              <a:rPr lang="en" sz="1300"/>
              <a:t>Based on real case scenario (not theory or academic research)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300"/>
              <a:buChar char="■"/>
            </a:pPr>
            <a:r>
              <a:rPr lang="en" sz="1300"/>
              <a:t>With an open license allowing its use, share and modification</a:t>
            </a:r>
            <a:endParaRPr sz="13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What is NOT a Smart Data Model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300"/>
              <a:t>It is not an ontology describing the elements of an area of knowledge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300"/>
              <a:buChar char="■"/>
            </a:pPr>
            <a:r>
              <a:rPr lang="en" sz="1300"/>
              <a:t>A new standard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300"/>
              <a:buChar char="■"/>
            </a:pPr>
            <a:r>
              <a:rPr lang="en" sz="1300"/>
              <a:t>An academic exercise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275" name="Google Shape;275;p48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Smart Data Models: Structure and contents. Verticals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and contents. Verticals</a:t>
            </a:r>
            <a:endParaRPr/>
          </a:p>
        </p:txBody>
      </p:sp>
      <p:sp>
        <p:nvSpPr>
          <p:cNvPr id="281" name="Google Shape;281;p49"/>
          <p:cNvSpPr/>
          <p:nvPr/>
        </p:nvSpPr>
        <p:spPr>
          <a:xfrm flipH="1">
            <a:off x="2394739" y="2732006"/>
            <a:ext cx="701805" cy="693619"/>
          </a:xfrm>
          <a:custGeom>
            <a:rect b="b" l="l" r="r" t="t"/>
            <a:pathLst>
              <a:path extrusionOk="0" h="36993" w="38434">
                <a:moveTo>
                  <a:pt x="38434" y="0"/>
                </a:moveTo>
                <a:lnTo>
                  <a:pt x="38434" y="18737"/>
                </a:lnTo>
                <a:lnTo>
                  <a:pt x="0" y="18737"/>
                </a:lnTo>
                <a:lnTo>
                  <a:pt x="0" y="36993"/>
                </a:lnTo>
              </a:path>
            </a:pathLst>
          </a:cu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282" name="Google Shape;282;p49"/>
          <p:cNvCxnSpPr/>
          <p:nvPr/>
        </p:nvCxnSpPr>
        <p:spPr>
          <a:xfrm>
            <a:off x="3179053" y="2737481"/>
            <a:ext cx="4500" cy="682800"/>
          </a:xfrm>
          <a:prstGeom prst="straightConnector1">
            <a:avLst/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83" name="Google Shape;283;p49"/>
          <p:cNvSpPr/>
          <p:nvPr/>
        </p:nvSpPr>
        <p:spPr>
          <a:xfrm>
            <a:off x="3287177" y="2732006"/>
            <a:ext cx="2485815" cy="693619"/>
          </a:xfrm>
          <a:custGeom>
            <a:rect b="b" l="l" r="r" t="t"/>
            <a:pathLst>
              <a:path extrusionOk="0" h="36993" w="38434">
                <a:moveTo>
                  <a:pt x="38434" y="0"/>
                </a:moveTo>
                <a:lnTo>
                  <a:pt x="38434" y="18737"/>
                </a:lnTo>
                <a:lnTo>
                  <a:pt x="0" y="18737"/>
                </a:lnTo>
                <a:lnTo>
                  <a:pt x="0" y="36993"/>
                </a:lnTo>
              </a:path>
            </a:pathLst>
          </a:cu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284" name="Google Shape;284;p49"/>
          <p:cNvCxnSpPr/>
          <p:nvPr/>
        </p:nvCxnSpPr>
        <p:spPr>
          <a:xfrm>
            <a:off x="2284369" y="2739356"/>
            <a:ext cx="4500" cy="682800"/>
          </a:xfrm>
          <a:prstGeom prst="straightConnector1">
            <a:avLst/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85" name="Google Shape;285;p49"/>
          <p:cNvSpPr/>
          <p:nvPr/>
        </p:nvSpPr>
        <p:spPr>
          <a:xfrm>
            <a:off x="1712775" y="2738981"/>
            <a:ext cx="454482" cy="693619"/>
          </a:xfrm>
          <a:custGeom>
            <a:rect b="b" l="l" r="r" t="t"/>
            <a:pathLst>
              <a:path extrusionOk="0" h="36993" w="38434">
                <a:moveTo>
                  <a:pt x="38434" y="0"/>
                </a:moveTo>
                <a:lnTo>
                  <a:pt x="38434" y="18737"/>
                </a:lnTo>
                <a:lnTo>
                  <a:pt x="0" y="18737"/>
                </a:lnTo>
                <a:lnTo>
                  <a:pt x="0" y="36993"/>
                </a:lnTo>
              </a:path>
            </a:pathLst>
          </a:cu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sp>
      <p:pic>
        <p:nvPicPr>
          <p:cNvPr id="286" name="Google Shape;2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599" y="2380202"/>
            <a:ext cx="345094" cy="345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478" y="1295019"/>
            <a:ext cx="487275" cy="487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06" y="3432309"/>
            <a:ext cx="345094" cy="3450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49"/>
          <p:cNvCxnSpPr>
            <a:stCxn id="290" idx="2"/>
            <a:endCxn id="291" idx="0"/>
          </p:cNvCxnSpPr>
          <p:nvPr/>
        </p:nvCxnSpPr>
        <p:spPr>
          <a:xfrm flipH="1" rot="-5400000">
            <a:off x="5757150" y="536650"/>
            <a:ext cx="647700" cy="30180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92" name="Google Shape;292;p49"/>
          <p:cNvCxnSpPr>
            <a:stCxn id="293" idx="0"/>
            <a:endCxn id="290" idx="2"/>
          </p:cNvCxnSpPr>
          <p:nvPr/>
        </p:nvCxnSpPr>
        <p:spPr>
          <a:xfrm rot="-5400000">
            <a:off x="2772900" y="570506"/>
            <a:ext cx="647700" cy="29505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90" name="Google Shape;290;p49">
            <a:hlinkClick r:id="rId4"/>
          </p:cNvPr>
          <p:cNvSpPr txBox="1"/>
          <p:nvPr/>
        </p:nvSpPr>
        <p:spPr>
          <a:xfrm>
            <a:off x="3801750" y="1355500"/>
            <a:ext cx="15405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data-models</a:t>
            </a:r>
            <a:endParaRPr b="1"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Umbrella repo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49"/>
          <p:cNvSpPr txBox="1"/>
          <p:nvPr/>
        </p:nvSpPr>
        <p:spPr>
          <a:xfrm>
            <a:off x="1346850" y="2369606"/>
            <a:ext cx="5493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Smart Water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9"/>
          <p:cNvSpPr txBox="1"/>
          <p:nvPr/>
        </p:nvSpPr>
        <p:spPr>
          <a:xfrm>
            <a:off x="1187400" y="3421706"/>
            <a:ext cx="712500" cy="647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Subject 1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(sewage)</a:t>
            </a:r>
            <a:endParaRPr sz="9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9">
            <a:hlinkClick r:id="rId5"/>
          </p:cNvPr>
          <p:cNvSpPr txBox="1"/>
          <p:nvPr/>
        </p:nvSpPr>
        <p:spPr>
          <a:xfrm>
            <a:off x="1980422" y="2369606"/>
            <a:ext cx="549300" cy="366300"/>
          </a:xfrm>
          <a:prstGeom prst="rect">
            <a:avLst/>
          </a:prstGeom>
          <a:noFill/>
          <a:ln cap="flat" cmpd="sng" w="3810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Smart Cities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49"/>
          <p:cNvSpPr txBox="1"/>
          <p:nvPr/>
        </p:nvSpPr>
        <p:spPr>
          <a:xfrm flipH="1">
            <a:off x="3620953" y="2369600"/>
            <a:ext cx="701700" cy="3663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Smart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Building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49"/>
          <p:cNvSpPr txBox="1"/>
          <p:nvPr/>
        </p:nvSpPr>
        <p:spPr>
          <a:xfrm flipH="1">
            <a:off x="2613919" y="2369606"/>
            <a:ext cx="9228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Smart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Environment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49"/>
          <p:cNvSpPr txBox="1"/>
          <p:nvPr/>
        </p:nvSpPr>
        <p:spPr>
          <a:xfrm flipH="1">
            <a:off x="4388428" y="2369606"/>
            <a:ext cx="922800" cy="3663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Smart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Destinations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9" name="Google Shape;299;p49"/>
          <p:cNvGrpSpPr/>
          <p:nvPr/>
        </p:nvGrpSpPr>
        <p:grpSpPr>
          <a:xfrm flipH="1">
            <a:off x="5395800" y="2369606"/>
            <a:ext cx="3507675" cy="366300"/>
            <a:chOff x="7194400" y="3159475"/>
            <a:chExt cx="4676900" cy="488400"/>
          </a:xfrm>
        </p:grpSpPr>
        <p:sp>
          <p:nvSpPr>
            <p:cNvPr id="300" name="Google Shape;300;p49"/>
            <p:cNvSpPr txBox="1"/>
            <p:nvPr/>
          </p:nvSpPr>
          <p:spPr>
            <a:xfrm>
              <a:off x="7194400" y="3159475"/>
              <a:ext cx="950100" cy="488400"/>
            </a:xfrm>
            <a:prstGeom prst="rect">
              <a:avLst/>
            </a:prstGeom>
            <a:noFill/>
            <a:ln cap="flat" cmpd="sng" w="1905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Smart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Energy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1" name="Google Shape;291;p49"/>
            <p:cNvSpPr txBox="1"/>
            <p:nvPr/>
          </p:nvSpPr>
          <p:spPr>
            <a:xfrm flipH="1">
              <a:off x="8256975" y="3159475"/>
              <a:ext cx="1377300" cy="488400"/>
            </a:xfrm>
            <a:prstGeom prst="rect">
              <a:avLst/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Smart</a:t>
              </a:r>
              <a:endParaRPr sz="1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Manufacturing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1" name="Google Shape;301;p49"/>
            <p:cNvSpPr txBox="1"/>
            <p:nvPr/>
          </p:nvSpPr>
          <p:spPr>
            <a:xfrm flipH="1">
              <a:off x="10865400" y="3159475"/>
              <a:ext cx="1005900" cy="488400"/>
            </a:xfrm>
            <a:prstGeom prst="rect">
              <a:avLst/>
            </a:prstGeom>
            <a:noFill/>
            <a:ln cap="flat" cmpd="sng" w="1905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Smart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Agrifood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2" name="Google Shape;302;p49"/>
            <p:cNvSpPr txBox="1"/>
            <p:nvPr/>
          </p:nvSpPr>
          <p:spPr>
            <a:xfrm flipH="1">
              <a:off x="9746738" y="3159475"/>
              <a:ext cx="1005900" cy="488400"/>
            </a:xfrm>
            <a:prstGeom prst="rect">
              <a:avLst/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Smart</a:t>
              </a: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Robotics</a:t>
              </a:r>
              <a:endParaRPr sz="1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3" name="Google Shape;303;p49"/>
          <p:cNvSpPr txBox="1"/>
          <p:nvPr/>
        </p:nvSpPr>
        <p:spPr>
          <a:xfrm>
            <a:off x="1987500" y="3421706"/>
            <a:ext cx="712500" cy="6477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Subject 2 </a:t>
            </a:r>
            <a:r>
              <a:rPr lang="en"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(parking)</a:t>
            </a:r>
            <a:endParaRPr sz="9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49">
            <a:hlinkClick r:id="rId6"/>
          </p:cNvPr>
          <p:cNvSpPr txBox="1"/>
          <p:nvPr/>
        </p:nvSpPr>
        <p:spPr>
          <a:xfrm>
            <a:off x="2787600" y="3421706"/>
            <a:ext cx="712500" cy="647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Subject 3 </a:t>
            </a:r>
            <a:r>
              <a:rPr lang="en"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(weather)</a:t>
            </a:r>
            <a:endParaRPr sz="9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49"/>
          <p:cNvSpPr txBox="1"/>
          <p:nvPr/>
        </p:nvSpPr>
        <p:spPr>
          <a:xfrm>
            <a:off x="3587700" y="3421706"/>
            <a:ext cx="712500" cy="6477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Subject 4 </a:t>
            </a:r>
            <a:r>
              <a:rPr lang="en"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(...)</a:t>
            </a:r>
            <a:endParaRPr sz="9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6" name="Google Shape;306;p49"/>
          <p:cNvCxnSpPr>
            <a:stCxn id="295" idx="0"/>
            <a:endCxn id="290" idx="2"/>
          </p:cNvCxnSpPr>
          <p:nvPr/>
        </p:nvCxnSpPr>
        <p:spPr>
          <a:xfrm rot="-5400000">
            <a:off x="3089672" y="887306"/>
            <a:ext cx="647700" cy="23169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07" name="Google Shape;307;p49"/>
          <p:cNvCxnSpPr>
            <a:stCxn id="300" idx="0"/>
            <a:endCxn id="290" idx="2"/>
          </p:cNvCxnSpPr>
          <p:nvPr/>
        </p:nvCxnSpPr>
        <p:spPr>
          <a:xfrm flipH="1" rot="5400000">
            <a:off x="6235688" y="58106"/>
            <a:ext cx="647700" cy="39753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08" name="Google Shape;308;p49"/>
          <p:cNvCxnSpPr>
            <a:stCxn id="301" idx="0"/>
            <a:endCxn id="290" idx="2"/>
          </p:cNvCxnSpPr>
          <p:nvPr/>
        </p:nvCxnSpPr>
        <p:spPr>
          <a:xfrm flipH="1" rot="5400000">
            <a:off x="4848713" y="1445306"/>
            <a:ext cx="647700" cy="12009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09" name="Google Shape;309;p49"/>
          <p:cNvCxnSpPr>
            <a:stCxn id="296" idx="0"/>
            <a:endCxn id="290" idx="2"/>
          </p:cNvCxnSpPr>
          <p:nvPr/>
        </p:nvCxnSpPr>
        <p:spPr>
          <a:xfrm rot="-5400000">
            <a:off x="3948103" y="1745600"/>
            <a:ext cx="647700" cy="6003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10" name="Google Shape;310;p49"/>
          <p:cNvCxnSpPr>
            <a:stCxn id="297" idx="0"/>
            <a:endCxn id="290" idx="2"/>
          </p:cNvCxnSpPr>
          <p:nvPr/>
        </p:nvCxnSpPr>
        <p:spPr>
          <a:xfrm rot="-5400000">
            <a:off x="3499819" y="1297406"/>
            <a:ext cx="647700" cy="14967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11" name="Google Shape;311;p49"/>
          <p:cNvCxnSpPr>
            <a:stCxn id="298" idx="0"/>
            <a:endCxn id="290" idx="2"/>
          </p:cNvCxnSpPr>
          <p:nvPr/>
        </p:nvCxnSpPr>
        <p:spPr>
          <a:xfrm flipH="1" rot="5400000">
            <a:off x="4387078" y="1906856"/>
            <a:ext cx="647700" cy="2778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12" name="Google Shape;312;p49"/>
          <p:cNvCxnSpPr>
            <a:stCxn id="302" idx="0"/>
            <a:endCxn id="290" idx="2"/>
          </p:cNvCxnSpPr>
          <p:nvPr/>
        </p:nvCxnSpPr>
        <p:spPr>
          <a:xfrm flipH="1" rot="5400000">
            <a:off x="5268159" y="1025756"/>
            <a:ext cx="647700" cy="20400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313" name="Google Shape;313;p49"/>
          <p:cNvGrpSpPr/>
          <p:nvPr/>
        </p:nvGrpSpPr>
        <p:grpSpPr>
          <a:xfrm>
            <a:off x="63866" y="1905994"/>
            <a:ext cx="1283067" cy="692842"/>
            <a:chOff x="232304" y="2617492"/>
            <a:chExt cx="4212300" cy="923790"/>
          </a:xfrm>
        </p:grpSpPr>
        <p:sp>
          <p:nvSpPr>
            <p:cNvPr id="314" name="Google Shape;314;p49"/>
            <p:cNvSpPr txBox="1"/>
            <p:nvPr/>
          </p:nvSpPr>
          <p:spPr>
            <a:xfrm>
              <a:off x="232304" y="2617492"/>
              <a:ext cx="4212300" cy="2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750" lIns="67500" spcFirstLastPara="1" rIns="67500" wrap="square" tIns="3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E67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rgbClr val="002E67"/>
                  </a:solidFill>
                  <a:latin typeface="Arial"/>
                  <a:ea typeface="Arial"/>
                  <a:cs typeface="Arial"/>
                  <a:sym typeface="Arial"/>
                </a:rPr>
                <a:t>DOMAINS REPOSITORIES</a:t>
              </a:r>
              <a:endParaRPr b="1" i="0" sz="9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9"/>
            <p:cNvSpPr txBox="1"/>
            <p:nvPr/>
          </p:nvSpPr>
          <p:spPr>
            <a:xfrm>
              <a:off x="262925" y="2990182"/>
              <a:ext cx="30000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002E67"/>
                  </a:solidFill>
                  <a:latin typeface="Arial"/>
                  <a:ea typeface="Arial"/>
                  <a:cs typeface="Arial"/>
                  <a:sym typeface="Arial"/>
                </a:rPr>
                <a:t>Readme pointing to the list of subjects</a:t>
              </a:r>
              <a:endParaRPr b="0" i="0" sz="9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002E67"/>
                  </a:solidFill>
                  <a:latin typeface="Arial"/>
                  <a:ea typeface="Arial"/>
                  <a:cs typeface="Arial"/>
                  <a:sym typeface="Arial"/>
                </a:rPr>
                <a:t>General info or shared resources</a:t>
              </a:r>
              <a:endParaRPr b="0" i="0" sz="9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p49"/>
          <p:cNvGrpSpPr/>
          <p:nvPr/>
        </p:nvGrpSpPr>
        <p:grpSpPr>
          <a:xfrm>
            <a:off x="1300245" y="4145273"/>
            <a:ext cx="487294" cy="533128"/>
            <a:chOff x="7591925" y="5327250"/>
            <a:chExt cx="1160776" cy="1008376"/>
          </a:xfrm>
        </p:grpSpPr>
        <p:pic>
          <p:nvPicPr>
            <p:cNvPr id="317" name="Google Shape;317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591925" y="5327250"/>
              <a:ext cx="551176" cy="551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820525" y="5479650"/>
              <a:ext cx="551176" cy="551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201525" y="5784450"/>
              <a:ext cx="551176" cy="5511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0" name="Google Shape;320;p49"/>
          <p:cNvGrpSpPr/>
          <p:nvPr/>
        </p:nvGrpSpPr>
        <p:grpSpPr>
          <a:xfrm>
            <a:off x="2100345" y="4145273"/>
            <a:ext cx="487294" cy="533128"/>
            <a:chOff x="7591925" y="5327250"/>
            <a:chExt cx="1160776" cy="1008376"/>
          </a:xfrm>
        </p:grpSpPr>
        <p:pic>
          <p:nvPicPr>
            <p:cNvPr id="321" name="Google Shape;321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591925" y="5327250"/>
              <a:ext cx="551176" cy="551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820525" y="5479650"/>
              <a:ext cx="551176" cy="551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201525" y="5784450"/>
              <a:ext cx="551176" cy="5511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" name="Google Shape;324;p49"/>
          <p:cNvGrpSpPr/>
          <p:nvPr/>
        </p:nvGrpSpPr>
        <p:grpSpPr>
          <a:xfrm>
            <a:off x="2953189" y="4145273"/>
            <a:ext cx="487294" cy="533128"/>
            <a:chOff x="7591925" y="5327250"/>
            <a:chExt cx="1160776" cy="1008376"/>
          </a:xfrm>
        </p:grpSpPr>
        <p:pic>
          <p:nvPicPr>
            <p:cNvPr id="325" name="Google Shape;325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591925" y="5327250"/>
              <a:ext cx="551176" cy="551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820525" y="5479650"/>
              <a:ext cx="551176" cy="551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201525" y="5784450"/>
              <a:ext cx="551176" cy="5511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8" name="Google Shape;328;p49"/>
          <p:cNvGrpSpPr/>
          <p:nvPr/>
        </p:nvGrpSpPr>
        <p:grpSpPr>
          <a:xfrm>
            <a:off x="3810439" y="4145273"/>
            <a:ext cx="487294" cy="533128"/>
            <a:chOff x="7591925" y="5327250"/>
            <a:chExt cx="1160776" cy="1008376"/>
          </a:xfrm>
        </p:grpSpPr>
        <p:pic>
          <p:nvPicPr>
            <p:cNvPr id="329" name="Google Shape;329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591925" y="5327250"/>
              <a:ext cx="551176" cy="551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820525" y="5479650"/>
              <a:ext cx="551176" cy="551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201525" y="5784450"/>
              <a:ext cx="551176" cy="551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2" name="Google Shape;332;p49"/>
          <p:cNvSpPr txBox="1"/>
          <p:nvPr/>
        </p:nvSpPr>
        <p:spPr>
          <a:xfrm>
            <a:off x="5352581" y="714600"/>
            <a:ext cx="34239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2E67"/>
                </a:solidFill>
              </a:rPr>
              <a:t>DATA-MODELS</a:t>
            </a:r>
            <a:endParaRPr b="1" sz="900">
              <a:solidFill>
                <a:srgbClr val="002E67"/>
              </a:solidFill>
            </a:endParaRPr>
          </a:p>
          <a:p>
            <a:pPr indent="-2222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67"/>
              </a:buClr>
              <a:buSzPts val="900"/>
              <a:buChar char="-"/>
            </a:pPr>
            <a:r>
              <a:rPr lang="en" sz="900">
                <a:solidFill>
                  <a:srgbClr val="002E67"/>
                </a:solidFill>
              </a:rPr>
              <a:t>Guides for coding new data models</a:t>
            </a:r>
            <a:endParaRPr sz="900">
              <a:solidFill>
                <a:srgbClr val="002E67"/>
              </a:solidFill>
            </a:endParaRPr>
          </a:p>
          <a:p>
            <a:pPr indent="-2222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67"/>
              </a:buClr>
              <a:buSzPts val="900"/>
              <a:buChar char="-"/>
            </a:pPr>
            <a:r>
              <a:rPr lang="en" sz="900">
                <a:solidFill>
                  <a:srgbClr val="002E67"/>
                </a:solidFill>
              </a:rPr>
              <a:t>Template for new data models and examples</a:t>
            </a:r>
            <a:endParaRPr sz="900">
              <a:solidFill>
                <a:srgbClr val="002E67"/>
              </a:solidFill>
            </a:endParaRPr>
          </a:p>
          <a:p>
            <a:pPr indent="-2222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67"/>
              </a:buClr>
              <a:buSzPts val="900"/>
              <a:buChar char="-"/>
            </a:pPr>
            <a:r>
              <a:rPr lang="en" sz="900">
                <a:solidFill>
                  <a:srgbClr val="002E67"/>
                </a:solidFill>
              </a:rPr>
              <a:t>Directory for scripting tools to check data models</a:t>
            </a:r>
            <a:endParaRPr sz="900">
              <a:solidFill>
                <a:srgbClr val="002E67"/>
              </a:solidFill>
            </a:endParaRPr>
          </a:p>
          <a:p>
            <a:pPr indent="-2222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67"/>
              </a:buClr>
              <a:buSzPts val="900"/>
              <a:buChar char="-"/>
            </a:pPr>
            <a:r>
              <a:rPr lang="en" sz="900">
                <a:solidFill>
                  <a:srgbClr val="002E67"/>
                </a:solidFill>
              </a:rPr>
              <a:t>Official list of domains and data models</a:t>
            </a:r>
            <a:endParaRPr sz="900">
              <a:solidFill>
                <a:srgbClr val="002E6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2E67"/>
              </a:solidFill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33" name="Google Shape;333;p49"/>
          <p:cNvSpPr txBox="1"/>
          <p:nvPr/>
        </p:nvSpPr>
        <p:spPr>
          <a:xfrm>
            <a:off x="4409381" y="3254438"/>
            <a:ext cx="17709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67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rPr>
              <a:t>SUBJECTS</a:t>
            </a:r>
            <a:r>
              <a:rPr b="1" lang="en" sz="900">
                <a:solidFill>
                  <a:srgbClr val="002E67"/>
                </a:solidFill>
              </a:rPr>
              <a:t>’</a:t>
            </a:r>
            <a:r>
              <a:rPr b="1" i="0" lang="en" sz="9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rPr>
              <a:t> REPOSITORIES</a:t>
            </a:r>
            <a:endParaRPr b="1" i="0" sz="900" u="none" cap="none" strike="noStrike">
              <a:solidFill>
                <a:srgbClr val="002E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9"/>
          <p:cNvSpPr txBox="1"/>
          <p:nvPr/>
        </p:nvSpPr>
        <p:spPr>
          <a:xfrm>
            <a:off x="4441969" y="3420919"/>
            <a:ext cx="3090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rPr>
              <a:t>Readme pointing to the list of data models for the objects</a:t>
            </a:r>
            <a:endParaRPr b="0" i="0" sz="900" u="none" cap="none" strike="noStrike">
              <a:solidFill>
                <a:srgbClr val="002E6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rPr>
              <a:t>Contributors.md</a:t>
            </a:r>
            <a:endParaRPr b="0" i="0" sz="900" u="none" cap="none" strike="noStrike">
              <a:solidFill>
                <a:srgbClr val="002E6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i="1" lang="en" sz="900">
                <a:solidFill>
                  <a:srgbClr val="FF9900"/>
                </a:solidFill>
              </a:rPr>
              <a:t>subject</a:t>
            </a:r>
            <a:r>
              <a:rPr lang="en" sz="900">
                <a:solidFill>
                  <a:srgbClr val="002E67"/>
                </a:solidFill>
              </a:rPr>
              <a:t>-schema.json</a:t>
            </a:r>
            <a:endParaRPr sz="900">
              <a:solidFill>
                <a:srgbClr val="002E67"/>
              </a:solidFill>
            </a:endParaRPr>
          </a:p>
        </p:txBody>
      </p:sp>
      <p:sp>
        <p:nvSpPr>
          <p:cNvPr id="335" name="Google Shape;335;p49"/>
          <p:cNvSpPr txBox="1"/>
          <p:nvPr/>
        </p:nvSpPr>
        <p:spPr>
          <a:xfrm>
            <a:off x="8831" y="3635438"/>
            <a:ext cx="17709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67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rPr>
              <a:t>DATA MODELS</a:t>
            </a:r>
            <a:endParaRPr b="1" i="0" sz="900" u="none" cap="none" strike="noStrike">
              <a:solidFill>
                <a:srgbClr val="002E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9"/>
          <p:cNvSpPr txBox="1"/>
          <p:nvPr/>
        </p:nvSpPr>
        <p:spPr>
          <a:xfrm>
            <a:off x="41419" y="3801938"/>
            <a:ext cx="1201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rPr>
              <a:t>README</a:t>
            </a:r>
            <a:r>
              <a:rPr lang="en" sz="900">
                <a:solidFill>
                  <a:srgbClr val="002E67"/>
                </a:solidFill>
              </a:rPr>
              <a:t>.md</a:t>
            </a:r>
            <a:endParaRPr b="0" i="0" sz="900" u="none" cap="none" strike="noStrike">
              <a:solidFill>
                <a:srgbClr val="002E6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002E67"/>
                </a:solidFill>
              </a:rPr>
              <a:t>/doc/spec.md</a:t>
            </a:r>
            <a:endParaRPr b="0" i="0" sz="900" u="none" cap="none" strike="noStrike">
              <a:solidFill>
                <a:srgbClr val="002E6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002E67"/>
                </a:solidFill>
              </a:rPr>
              <a:t>/e</a:t>
            </a:r>
            <a:r>
              <a:rPr b="0" i="0" lang="en" sz="9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rPr>
              <a:t>xamples</a:t>
            </a:r>
            <a:endParaRPr b="0" i="0" sz="900" u="none" cap="none" strike="noStrike">
              <a:solidFill>
                <a:srgbClr val="002E6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002E67"/>
                </a:solidFill>
              </a:rPr>
              <a:t>s</a:t>
            </a:r>
            <a:r>
              <a:rPr b="0" i="0" lang="en" sz="9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rPr>
              <a:t>chema</a:t>
            </a:r>
            <a:r>
              <a:rPr lang="en" sz="900">
                <a:solidFill>
                  <a:srgbClr val="002E67"/>
                </a:solidFill>
              </a:rPr>
              <a:t>.json</a:t>
            </a:r>
            <a:endParaRPr b="0" i="0" sz="900" u="none" cap="none" strike="noStrike">
              <a:solidFill>
                <a:srgbClr val="002E6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002E67"/>
                </a:solidFill>
              </a:rPr>
              <a:t>A</a:t>
            </a:r>
            <a:r>
              <a:rPr b="0" i="0" lang="en" sz="9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rPr>
              <a:t>dopters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9"/>
          <p:cNvSpPr txBox="1"/>
          <p:nvPr>
            <p:ph idx="12" type="sldNum"/>
          </p:nvPr>
        </p:nvSpPr>
        <p:spPr>
          <a:xfrm>
            <a:off x="4055464" y="4767271"/>
            <a:ext cx="1032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8" name="Google Shape;338;p49"/>
          <p:cNvCxnSpPr>
            <a:endCxn id="294" idx="0"/>
          </p:cNvCxnSpPr>
          <p:nvPr/>
        </p:nvCxnSpPr>
        <p:spPr>
          <a:xfrm>
            <a:off x="1539150" y="2738906"/>
            <a:ext cx="4500" cy="682800"/>
          </a:xfrm>
          <a:prstGeom prst="straightConnector1">
            <a:avLst/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39" name="Google Shape;339;p49"/>
          <p:cNvSpPr txBox="1"/>
          <p:nvPr/>
        </p:nvSpPr>
        <p:spPr>
          <a:xfrm>
            <a:off x="5816344" y="3883519"/>
            <a:ext cx="28626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67"/>
              </a:buClr>
              <a:buSzPts val="900"/>
              <a:buFont typeface="Arial"/>
              <a:buNone/>
            </a:pPr>
            <a:r>
              <a:rPr b="1" lang="en" sz="900">
                <a:solidFill>
                  <a:srgbClr val="002E67"/>
                </a:solidFill>
              </a:rPr>
              <a:t>LIFECYCLE MANAGEMENT</a:t>
            </a:r>
            <a:r>
              <a:rPr b="1" i="0" lang="en" sz="900" u="none" cap="none" strike="noStrike">
                <a:solidFill>
                  <a:srgbClr val="002E67"/>
                </a:solidFill>
                <a:latin typeface="Arial"/>
                <a:ea typeface="Arial"/>
                <a:cs typeface="Arial"/>
                <a:sym typeface="Arial"/>
              </a:rPr>
              <a:t> REPOSITORIES</a:t>
            </a:r>
            <a:endParaRPr b="1" i="0" sz="900" u="none" cap="none" strike="noStrike">
              <a:solidFill>
                <a:srgbClr val="002E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9">
            <a:hlinkClick r:id="rId8"/>
          </p:cNvPr>
          <p:cNvSpPr txBox="1"/>
          <p:nvPr/>
        </p:nvSpPr>
        <p:spPr>
          <a:xfrm>
            <a:off x="6089283" y="4145850"/>
            <a:ext cx="10746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Incubated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49">
            <a:hlinkClick r:id="rId9"/>
          </p:cNvPr>
          <p:cNvSpPr txBox="1"/>
          <p:nvPr/>
        </p:nvSpPr>
        <p:spPr>
          <a:xfrm>
            <a:off x="7331479" y="4145850"/>
            <a:ext cx="10746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Harmonization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and contents. Verticals</a:t>
            </a:r>
            <a:endParaRPr/>
          </a:p>
        </p:txBody>
      </p:sp>
      <p:sp>
        <p:nvSpPr>
          <p:cNvPr id="347" name="Google Shape;347;p50"/>
          <p:cNvSpPr txBox="1"/>
          <p:nvPr/>
        </p:nvSpPr>
        <p:spPr>
          <a:xfrm>
            <a:off x="682706" y="651131"/>
            <a:ext cx="36780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12E67"/>
                </a:solidFill>
              </a:rPr>
              <a:t>GITHUB</a:t>
            </a:r>
            <a:endParaRPr sz="1400">
              <a:solidFill>
                <a:srgbClr val="012E6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http://github.com/smart-data-models</a:t>
            </a:r>
            <a:endParaRPr sz="1400"/>
          </a:p>
        </p:txBody>
      </p:sp>
      <p:sp>
        <p:nvSpPr>
          <p:cNvPr id="348" name="Google Shape;348;p50"/>
          <p:cNvSpPr txBox="1"/>
          <p:nvPr/>
        </p:nvSpPr>
        <p:spPr>
          <a:xfrm>
            <a:off x="514350" y="3612263"/>
            <a:ext cx="38154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67"/>
              </a:buClr>
              <a:buSzPts val="1400"/>
              <a:buChar char="-"/>
            </a:pPr>
            <a:r>
              <a:rPr lang="en" sz="1400">
                <a:solidFill>
                  <a:srgbClr val="002E67"/>
                </a:solidFill>
              </a:rPr>
              <a:t>Oriented to </a:t>
            </a:r>
            <a:r>
              <a:rPr b="1" lang="en" sz="1400">
                <a:solidFill>
                  <a:srgbClr val="002E67"/>
                </a:solidFill>
              </a:rPr>
              <a:t>developers</a:t>
            </a:r>
            <a:endParaRPr b="1" sz="1400">
              <a:solidFill>
                <a:srgbClr val="002E67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67"/>
              </a:buClr>
              <a:buSzPts val="1400"/>
              <a:buChar char="-"/>
            </a:pPr>
            <a:r>
              <a:rPr lang="en" sz="1400">
                <a:solidFill>
                  <a:srgbClr val="002E67"/>
                </a:solidFill>
              </a:rPr>
              <a:t>All resources available</a:t>
            </a:r>
            <a:endParaRPr sz="1400">
              <a:solidFill>
                <a:srgbClr val="002E67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67"/>
              </a:buClr>
              <a:buSzPts val="1400"/>
              <a:buChar char="-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Contribution</a:t>
            </a:r>
            <a:r>
              <a:rPr lang="en" sz="1400">
                <a:solidFill>
                  <a:srgbClr val="002E67"/>
                </a:solidFill>
              </a:rPr>
              <a:t> by PR</a:t>
            </a:r>
            <a:endParaRPr sz="1400">
              <a:solidFill>
                <a:srgbClr val="002E67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67"/>
              </a:buClr>
              <a:buSzPts val="1400"/>
              <a:buChar char="-"/>
            </a:pPr>
            <a:r>
              <a:rPr lang="en" sz="1400">
                <a:solidFill>
                  <a:srgbClr val="002E67"/>
                </a:solidFill>
              </a:rPr>
              <a:t>Issues on data models</a:t>
            </a:r>
            <a:endParaRPr sz="1400">
              <a:solidFill>
                <a:srgbClr val="002E67"/>
              </a:solidFill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67"/>
              </a:buClr>
              <a:buSzPts val="1100"/>
              <a:buChar char="-"/>
            </a:pPr>
            <a:r>
              <a:rPr lang="en">
                <a:solidFill>
                  <a:srgbClr val="002E67"/>
                </a:solidFill>
              </a:rPr>
              <a:t>Demo visit</a:t>
            </a:r>
            <a:endParaRPr>
              <a:solidFill>
                <a:srgbClr val="002E67"/>
              </a:solidFill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2E67"/>
              </a:solidFill>
            </a:endParaRPr>
          </a:p>
        </p:txBody>
      </p:sp>
      <p:sp>
        <p:nvSpPr>
          <p:cNvPr id="349" name="Google Shape;349;p50"/>
          <p:cNvSpPr txBox="1"/>
          <p:nvPr/>
        </p:nvSpPr>
        <p:spPr>
          <a:xfrm>
            <a:off x="4340306" y="593981"/>
            <a:ext cx="46200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12E67"/>
                </a:solidFill>
              </a:rPr>
              <a:t>SITE (wp)</a:t>
            </a:r>
            <a:endParaRPr sz="1400">
              <a:solidFill>
                <a:srgbClr val="012E6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http://smartdatamodels.org</a:t>
            </a:r>
            <a:endParaRPr sz="900"/>
          </a:p>
        </p:txBody>
      </p:sp>
      <p:sp>
        <p:nvSpPr>
          <p:cNvPr id="350" name="Google Shape;350;p50"/>
          <p:cNvSpPr txBox="1"/>
          <p:nvPr/>
        </p:nvSpPr>
        <p:spPr>
          <a:xfrm>
            <a:off x="4457700" y="3669413"/>
            <a:ext cx="3258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67"/>
              </a:buClr>
              <a:buSzPts val="1400"/>
              <a:buChar char="-"/>
            </a:pPr>
            <a:r>
              <a:rPr lang="en" sz="1400">
                <a:solidFill>
                  <a:srgbClr val="002E67"/>
                </a:solidFill>
              </a:rPr>
              <a:t>Oriented to </a:t>
            </a:r>
            <a:r>
              <a:rPr b="1" lang="en" sz="1400">
                <a:solidFill>
                  <a:srgbClr val="002E67"/>
                </a:solidFill>
              </a:rPr>
              <a:t>end users</a:t>
            </a:r>
            <a:endParaRPr b="1" sz="1400">
              <a:solidFill>
                <a:srgbClr val="002E67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67"/>
              </a:buClr>
              <a:buSzPts val="1400"/>
              <a:buChar char="-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News</a:t>
            </a:r>
            <a:r>
              <a:rPr lang="en" sz="1400">
                <a:solidFill>
                  <a:srgbClr val="002E67"/>
                </a:solidFill>
              </a:rPr>
              <a:t> on updates (</a:t>
            </a:r>
            <a:r>
              <a:rPr lang="en" sz="1400" u="sng">
                <a:solidFill>
                  <a:schemeClr val="hlink"/>
                </a:solidFill>
                <a:hlinkClick r:id="rId7"/>
              </a:rPr>
              <a:t>subscription</a:t>
            </a:r>
            <a:r>
              <a:rPr lang="en" sz="1400">
                <a:solidFill>
                  <a:srgbClr val="002E67"/>
                </a:solidFill>
              </a:rPr>
              <a:t>)</a:t>
            </a:r>
            <a:endParaRPr sz="1400">
              <a:solidFill>
                <a:srgbClr val="002E67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67"/>
              </a:buClr>
              <a:buSzPts val="1400"/>
              <a:buChar char="-"/>
            </a:pPr>
            <a:r>
              <a:rPr lang="en" sz="1400" u="sng">
                <a:solidFill>
                  <a:schemeClr val="hlink"/>
                </a:solidFill>
                <a:hlinkClick r:id="rId8"/>
              </a:rPr>
              <a:t>Check attributes and enumerations</a:t>
            </a:r>
            <a:endParaRPr sz="1400">
              <a:solidFill>
                <a:srgbClr val="002E67"/>
              </a:solidFill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67"/>
              </a:buClr>
              <a:buSzPts val="1100"/>
              <a:buChar char="-"/>
            </a:pPr>
            <a:r>
              <a:rPr lang="en" sz="1400" u="sng">
                <a:solidFill>
                  <a:schemeClr val="hlink"/>
                </a:solidFill>
                <a:hlinkClick r:id="rId9"/>
              </a:rPr>
              <a:t>Check descriptions</a:t>
            </a:r>
            <a:endParaRPr>
              <a:solidFill>
                <a:srgbClr val="002E67"/>
              </a:solidFill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E67"/>
              </a:buClr>
              <a:buSzPts val="1100"/>
              <a:buChar char="-"/>
            </a:pPr>
            <a:r>
              <a:rPr lang="en">
                <a:solidFill>
                  <a:srgbClr val="002E67"/>
                </a:solidFill>
              </a:rPr>
              <a:t>Demo visit</a:t>
            </a:r>
            <a:endParaRPr>
              <a:solidFill>
                <a:srgbClr val="002E67"/>
              </a:solidFill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2E67"/>
              </a:solidFill>
            </a:endParaRPr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4055464" y="4767271"/>
            <a:ext cx="1032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750" y="1500291"/>
            <a:ext cx="3851601" cy="199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82150" y="1177200"/>
            <a:ext cx="3684602" cy="2339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/>
          <p:nvPr>
            <p:ph type="title"/>
          </p:nvPr>
        </p:nvSpPr>
        <p:spPr>
          <a:xfrm>
            <a:off x="423675" y="190410"/>
            <a:ext cx="8359200" cy="435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 (domains, subjects &amp; data models)</a:t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4055464" y="4869659"/>
            <a:ext cx="1032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1" name="Google Shape;361;p51"/>
          <p:cNvGrpSpPr/>
          <p:nvPr/>
        </p:nvGrpSpPr>
        <p:grpSpPr>
          <a:xfrm>
            <a:off x="471488" y="1219200"/>
            <a:ext cx="3186112" cy="562666"/>
            <a:chOff x="204" y="1240"/>
            <a:chExt cx="2676" cy="300"/>
          </a:xfrm>
        </p:grpSpPr>
        <p:sp>
          <p:nvSpPr>
            <p:cNvPr id="362" name="Google Shape;362;p51"/>
            <p:cNvSpPr txBox="1"/>
            <p:nvPr/>
          </p:nvSpPr>
          <p:spPr>
            <a:xfrm>
              <a:off x="480" y="1240"/>
              <a:ext cx="2400" cy="300"/>
            </a:xfrm>
            <a:prstGeom prst="rect">
              <a:avLst/>
            </a:prstGeom>
            <a:gradFill>
              <a:gsLst>
                <a:gs pos="0">
                  <a:srgbClr val="8FB9E6"/>
                </a:gs>
                <a:gs pos="100000">
                  <a:srgbClr val="2A79D0"/>
                </a:gs>
              </a:gsLst>
              <a:lin ang="0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27000" lIns="135000" spcFirstLastPara="1" rIns="27000" wrap="square" tIns="27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FFFFFF"/>
                  </a:solidFill>
                </a:rPr>
                <a:t>Smart Energy		 419</a:t>
              </a:r>
              <a:endParaRPr sz="1100"/>
            </a:p>
          </p:txBody>
        </p:sp>
        <p:sp>
          <p:nvSpPr>
            <p:cNvPr id="363" name="Google Shape;363;p51"/>
            <p:cNvSpPr txBox="1"/>
            <p:nvPr/>
          </p:nvSpPr>
          <p:spPr>
            <a:xfrm>
              <a:off x="204" y="1240"/>
              <a:ext cx="300" cy="300"/>
            </a:xfrm>
            <a:prstGeom prst="rect">
              <a:avLst/>
            </a:prstGeom>
            <a:gradFill>
              <a:gsLst>
                <a:gs pos="0">
                  <a:srgbClr val="2A79D0"/>
                </a:gs>
                <a:gs pos="100000">
                  <a:srgbClr val="133860"/>
                </a:gs>
              </a:gsLst>
              <a:lin ang="5400012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" sz="14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100"/>
            </a:p>
          </p:txBody>
        </p:sp>
      </p:grpSp>
      <p:grpSp>
        <p:nvGrpSpPr>
          <p:cNvPr id="364" name="Google Shape;364;p51"/>
          <p:cNvGrpSpPr/>
          <p:nvPr/>
        </p:nvGrpSpPr>
        <p:grpSpPr>
          <a:xfrm>
            <a:off x="471488" y="1674019"/>
            <a:ext cx="3186112" cy="562666"/>
            <a:chOff x="204" y="1518"/>
            <a:chExt cx="2676" cy="300"/>
          </a:xfrm>
        </p:grpSpPr>
        <p:sp>
          <p:nvSpPr>
            <p:cNvPr id="365" name="Google Shape;365;p51"/>
            <p:cNvSpPr txBox="1"/>
            <p:nvPr/>
          </p:nvSpPr>
          <p:spPr>
            <a:xfrm>
              <a:off x="480" y="1518"/>
              <a:ext cx="2400" cy="300"/>
            </a:xfrm>
            <a:prstGeom prst="rect">
              <a:avLst/>
            </a:prstGeom>
            <a:gradFill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27000" lIns="135000" spcFirstLastPara="1" rIns="27000" wrap="square" tIns="27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5F5F5F"/>
                  </a:solidFill>
                </a:rPr>
                <a:t>Smart Cities 		  85 </a:t>
              </a:r>
              <a:endParaRPr sz="1100"/>
            </a:p>
          </p:txBody>
        </p:sp>
        <p:sp>
          <p:nvSpPr>
            <p:cNvPr id="366" name="Google Shape;366;p51"/>
            <p:cNvSpPr txBox="1"/>
            <p:nvPr/>
          </p:nvSpPr>
          <p:spPr>
            <a:xfrm>
              <a:off x="204" y="1518"/>
              <a:ext cx="300" cy="300"/>
            </a:xfrm>
            <a:prstGeom prst="rect">
              <a:avLst/>
            </a:prstGeom>
            <a:gradFill>
              <a:gsLst>
                <a:gs pos="0">
                  <a:srgbClr val="C6C7C8"/>
                </a:gs>
                <a:gs pos="100000">
                  <a:srgbClr val="5C5C5D"/>
                </a:gs>
              </a:gsLst>
              <a:lin ang="5400012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" sz="14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100"/>
            </a:p>
          </p:txBody>
        </p:sp>
      </p:grpSp>
      <p:grpSp>
        <p:nvGrpSpPr>
          <p:cNvPr id="367" name="Google Shape;367;p51"/>
          <p:cNvGrpSpPr/>
          <p:nvPr/>
        </p:nvGrpSpPr>
        <p:grpSpPr>
          <a:xfrm>
            <a:off x="471488" y="2137172"/>
            <a:ext cx="3186112" cy="562666"/>
            <a:chOff x="204" y="1795"/>
            <a:chExt cx="2676" cy="300"/>
          </a:xfrm>
        </p:grpSpPr>
        <p:sp>
          <p:nvSpPr>
            <p:cNvPr id="368" name="Google Shape;368;p51"/>
            <p:cNvSpPr txBox="1"/>
            <p:nvPr/>
          </p:nvSpPr>
          <p:spPr>
            <a:xfrm>
              <a:off x="480" y="1795"/>
              <a:ext cx="2400" cy="300"/>
            </a:xfrm>
            <a:prstGeom prst="rect">
              <a:avLst/>
            </a:prstGeom>
            <a:gradFill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27000" lIns="135000" spcFirstLastPara="1" rIns="27000" wrap="square" tIns="27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5F5F5F"/>
                  </a:solidFill>
                </a:rPr>
                <a:t>Smart Sensoring		  76</a:t>
              </a:r>
              <a:endParaRPr sz="1100"/>
            </a:p>
          </p:txBody>
        </p:sp>
        <p:sp>
          <p:nvSpPr>
            <p:cNvPr id="369" name="Google Shape;369;p51"/>
            <p:cNvSpPr txBox="1"/>
            <p:nvPr/>
          </p:nvSpPr>
          <p:spPr>
            <a:xfrm>
              <a:off x="204" y="1795"/>
              <a:ext cx="300" cy="300"/>
            </a:xfrm>
            <a:prstGeom prst="rect">
              <a:avLst/>
            </a:prstGeom>
            <a:gradFill>
              <a:gsLst>
                <a:gs pos="0">
                  <a:srgbClr val="C6C7C8"/>
                </a:gs>
                <a:gs pos="100000">
                  <a:srgbClr val="5C5C5D"/>
                </a:gs>
              </a:gsLst>
              <a:lin ang="5400012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" sz="14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100"/>
            </a:p>
          </p:txBody>
        </p:sp>
      </p:grpSp>
      <p:grpSp>
        <p:nvGrpSpPr>
          <p:cNvPr id="370" name="Google Shape;370;p51"/>
          <p:cNvGrpSpPr/>
          <p:nvPr/>
        </p:nvGrpSpPr>
        <p:grpSpPr>
          <a:xfrm>
            <a:off x="471488" y="2588419"/>
            <a:ext cx="3186112" cy="562666"/>
            <a:chOff x="204" y="2070"/>
            <a:chExt cx="2676" cy="300"/>
          </a:xfrm>
        </p:grpSpPr>
        <p:sp>
          <p:nvSpPr>
            <p:cNvPr id="371" name="Google Shape;371;p51"/>
            <p:cNvSpPr txBox="1"/>
            <p:nvPr/>
          </p:nvSpPr>
          <p:spPr>
            <a:xfrm>
              <a:off x="480" y="2070"/>
              <a:ext cx="2400" cy="300"/>
            </a:xfrm>
            <a:prstGeom prst="rect">
              <a:avLst/>
            </a:prstGeom>
            <a:gradFill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27000" lIns="135000" spcFirstLastPara="1" rIns="27000" wrap="square" tIns="27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5F5F5F"/>
                  </a:solidFill>
                </a:rPr>
                <a:t>Cross Sector 		  66</a:t>
              </a:r>
              <a:endParaRPr sz="1100"/>
            </a:p>
          </p:txBody>
        </p:sp>
        <p:sp>
          <p:nvSpPr>
            <p:cNvPr id="372" name="Google Shape;372;p51"/>
            <p:cNvSpPr txBox="1"/>
            <p:nvPr/>
          </p:nvSpPr>
          <p:spPr>
            <a:xfrm>
              <a:off x="204" y="2070"/>
              <a:ext cx="300" cy="300"/>
            </a:xfrm>
            <a:prstGeom prst="rect">
              <a:avLst/>
            </a:prstGeom>
            <a:gradFill>
              <a:gsLst>
                <a:gs pos="0">
                  <a:srgbClr val="C6C7C8"/>
                </a:gs>
                <a:gs pos="100000">
                  <a:srgbClr val="5C5C5D"/>
                </a:gs>
              </a:gsLst>
              <a:lin ang="5400012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" sz="14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100"/>
            </a:p>
          </p:txBody>
        </p:sp>
      </p:grpSp>
      <p:grpSp>
        <p:nvGrpSpPr>
          <p:cNvPr id="373" name="Google Shape;373;p51"/>
          <p:cNvGrpSpPr/>
          <p:nvPr/>
        </p:nvGrpSpPr>
        <p:grpSpPr>
          <a:xfrm>
            <a:off x="471488" y="3045619"/>
            <a:ext cx="3186112" cy="562666"/>
            <a:chOff x="204" y="2346"/>
            <a:chExt cx="2676" cy="300"/>
          </a:xfrm>
        </p:grpSpPr>
        <p:sp>
          <p:nvSpPr>
            <p:cNvPr id="374" name="Google Shape;374;p51"/>
            <p:cNvSpPr txBox="1"/>
            <p:nvPr/>
          </p:nvSpPr>
          <p:spPr>
            <a:xfrm>
              <a:off x="480" y="2346"/>
              <a:ext cx="2400" cy="300"/>
            </a:xfrm>
            <a:prstGeom prst="rect">
              <a:avLst/>
            </a:prstGeom>
            <a:gradFill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27000" lIns="135000" spcFirstLastPara="1" rIns="27000" wrap="square" tIns="27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5F5F5F"/>
                  </a:solidFill>
                </a:rPr>
                <a:t>Smart Water 		  35</a:t>
              </a:r>
              <a:endParaRPr sz="1100"/>
            </a:p>
          </p:txBody>
        </p:sp>
        <p:sp>
          <p:nvSpPr>
            <p:cNvPr id="375" name="Google Shape;375;p51"/>
            <p:cNvSpPr txBox="1"/>
            <p:nvPr/>
          </p:nvSpPr>
          <p:spPr>
            <a:xfrm>
              <a:off x="204" y="2346"/>
              <a:ext cx="300" cy="300"/>
            </a:xfrm>
            <a:prstGeom prst="rect">
              <a:avLst/>
            </a:prstGeom>
            <a:gradFill>
              <a:gsLst>
                <a:gs pos="0">
                  <a:srgbClr val="C6C7C8"/>
                </a:gs>
                <a:gs pos="100000">
                  <a:srgbClr val="5C5C5D"/>
                </a:gs>
              </a:gsLst>
              <a:lin ang="5400012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" sz="14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100"/>
            </a:p>
          </p:txBody>
        </p:sp>
      </p:grpSp>
      <p:grpSp>
        <p:nvGrpSpPr>
          <p:cNvPr id="376" name="Google Shape;376;p51"/>
          <p:cNvGrpSpPr/>
          <p:nvPr/>
        </p:nvGrpSpPr>
        <p:grpSpPr>
          <a:xfrm>
            <a:off x="471488" y="3494484"/>
            <a:ext cx="3186112" cy="562666"/>
            <a:chOff x="204" y="2623"/>
            <a:chExt cx="2676" cy="300"/>
          </a:xfrm>
        </p:grpSpPr>
        <p:sp>
          <p:nvSpPr>
            <p:cNvPr id="377" name="Google Shape;377;p51"/>
            <p:cNvSpPr txBox="1"/>
            <p:nvPr/>
          </p:nvSpPr>
          <p:spPr>
            <a:xfrm>
              <a:off x="480" y="2623"/>
              <a:ext cx="2400" cy="300"/>
            </a:xfrm>
            <a:prstGeom prst="rect">
              <a:avLst/>
            </a:prstGeom>
            <a:gradFill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27000" lIns="135000" spcFirstLastPara="1" rIns="27000" wrap="square" tIns="27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5F5F5F"/>
                  </a:solidFill>
                </a:rPr>
                <a:t>Smart Environment 	  23</a:t>
              </a:r>
              <a:endParaRPr sz="1100"/>
            </a:p>
          </p:txBody>
        </p:sp>
        <p:sp>
          <p:nvSpPr>
            <p:cNvPr id="378" name="Google Shape;378;p51"/>
            <p:cNvSpPr txBox="1"/>
            <p:nvPr/>
          </p:nvSpPr>
          <p:spPr>
            <a:xfrm>
              <a:off x="204" y="2623"/>
              <a:ext cx="300" cy="300"/>
            </a:xfrm>
            <a:prstGeom prst="rect">
              <a:avLst/>
            </a:prstGeom>
            <a:gradFill>
              <a:gsLst>
                <a:gs pos="0">
                  <a:srgbClr val="C6C7C8"/>
                </a:gs>
                <a:gs pos="100000">
                  <a:srgbClr val="5C5C5D"/>
                </a:gs>
              </a:gsLst>
              <a:lin ang="5400012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" sz="14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sz="1100"/>
            </a:p>
          </p:txBody>
        </p:sp>
      </p:grpSp>
      <p:grpSp>
        <p:nvGrpSpPr>
          <p:cNvPr id="379" name="Google Shape;379;p51"/>
          <p:cNvGrpSpPr/>
          <p:nvPr/>
        </p:nvGrpSpPr>
        <p:grpSpPr>
          <a:xfrm>
            <a:off x="4062413" y="1213247"/>
            <a:ext cx="3186112" cy="562666"/>
            <a:chOff x="2932" y="1235"/>
            <a:chExt cx="2676" cy="300"/>
          </a:xfrm>
        </p:grpSpPr>
        <p:sp>
          <p:nvSpPr>
            <p:cNvPr id="380" name="Google Shape;380;p51"/>
            <p:cNvSpPr txBox="1"/>
            <p:nvPr/>
          </p:nvSpPr>
          <p:spPr>
            <a:xfrm>
              <a:off x="3208" y="1235"/>
              <a:ext cx="2400" cy="300"/>
            </a:xfrm>
            <a:prstGeom prst="rect">
              <a:avLst/>
            </a:prstGeom>
            <a:gradFill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27000" lIns="135000" spcFirstLastPara="1" rIns="27000" wrap="square" tIns="27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5F5F5F"/>
                  </a:solidFill>
                </a:rPr>
                <a:t>Smart Agrifood 			20</a:t>
              </a:r>
              <a:endParaRPr sz="1100"/>
            </a:p>
          </p:txBody>
        </p:sp>
        <p:sp>
          <p:nvSpPr>
            <p:cNvPr id="381" name="Google Shape;381;p51"/>
            <p:cNvSpPr txBox="1"/>
            <p:nvPr/>
          </p:nvSpPr>
          <p:spPr>
            <a:xfrm>
              <a:off x="2932" y="1235"/>
              <a:ext cx="300" cy="300"/>
            </a:xfrm>
            <a:prstGeom prst="rect">
              <a:avLst/>
            </a:prstGeom>
            <a:gradFill>
              <a:gsLst>
                <a:gs pos="0">
                  <a:srgbClr val="C6C7C8"/>
                </a:gs>
                <a:gs pos="100000">
                  <a:srgbClr val="5C5C5D"/>
                </a:gs>
              </a:gsLst>
              <a:lin ang="5400012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lang="en" sz="1400">
                  <a:solidFill>
                    <a:srgbClr val="FFFFFF"/>
                  </a:solidFill>
                </a:rPr>
                <a:t>7</a:t>
              </a:r>
              <a:endParaRPr sz="1100"/>
            </a:p>
          </p:txBody>
        </p:sp>
      </p:grpSp>
      <p:grpSp>
        <p:nvGrpSpPr>
          <p:cNvPr id="382" name="Google Shape;382;p51"/>
          <p:cNvGrpSpPr/>
          <p:nvPr/>
        </p:nvGrpSpPr>
        <p:grpSpPr>
          <a:xfrm>
            <a:off x="4062413" y="1664494"/>
            <a:ext cx="3186112" cy="562666"/>
            <a:chOff x="2932" y="1510"/>
            <a:chExt cx="2676" cy="300"/>
          </a:xfrm>
        </p:grpSpPr>
        <p:sp>
          <p:nvSpPr>
            <p:cNvPr id="383" name="Google Shape;383;p51"/>
            <p:cNvSpPr txBox="1"/>
            <p:nvPr/>
          </p:nvSpPr>
          <p:spPr>
            <a:xfrm>
              <a:off x="3208" y="1510"/>
              <a:ext cx="2400" cy="300"/>
            </a:xfrm>
            <a:prstGeom prst="rect">
              <a:avLst/>
            </a:prstGeom>
            <a:gradFill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27000" lIns="135000" spcFirstLastPara="1" rIns="27000" wrap="square" tIns="27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5F5F5F"/>
                  </a:solidFill>
                </a:rPr>
                <a:t>Smart Aeronautics 		13</a:t>
              </a:r>
              <a:endParaRPr sz="1100"/>
            </a:p>
          </p:txBody>
        </p:sp>
        <p:sp>
          <p:nvSpPr>
            <p:cNvPr id="384" name="Google Shape;384;p51"/>
            <p:cNvSpPr txBox="1"/>
            <p:nvPr/>
          </p:nvSpPr>
          <p:spPr>
            <a:xfrm>
              <a:off x="2932" y="1510"/>
              <a:ext cx="300" cy="300"/>
            </a:xfrm>
            <a:prstGeom prst="rect">
              <a:avLst/>
            </a:prstGeom>
            <a:gradFill>
              <a:gsLst>
                <a:gs pos="0">
                  <a:srgbClr val="C6C7C8"/>
                </a:gs>
                <a:gs pos="100000">
                  <a:srgbClr val="5C5C5D"/>
                </a:gs>
              </a:gsLst>
              <a:lin ang="5400012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lang="en" sz="1400">
                  <a:solidFill>
                    <a:srgbClr val="FFFFFF"/>
                  </a:solidFill>
                </a:rPr>
                <a:t>8</a:t>
              </a:r>
              <a:endParaRPr sz="1100"/>
            </a:p>
          </p:txBody>
        </p:sp>
      </p:grpSp>
      <p:grpSp>
        <p:nvGrpSpPr>
          <p:cNvPr id="385" name="Google Shape;385;p51"/>
          <p:cNvGrpSpPr/>
          <p:nvPr/>
        </p:nvGrpSpPr>
        <p:grpSpPr>
          <a:xfrm>
            <a:off x="4062413" y="2128838"/>
            <a:ext cx="3186112" cy="562666"/>
            <a:chOff x="2932" y="1788"/>
            <a:chExt cx="2676" cy="300"/>
          </a:xfrm>
        </p:grpSpPr>
        <p:sp>
          <p:nvSpPr>
            <p:cNvPr id="386" name="Google Shape;386;p51"/>
            <p:cNvSpPr txBox="1"/>
            <p:nvPr/>
          </p:nvSpPr>
          <p:spPr>
            <a:xfrm>
              <a:off x="3208" y="1788"/>
              <a:ext cx="2400" cy="300"/>
            </a:xfrm>
            <a:prstGeom prst="rect">
              <a:avLst/>
            </a:prstGeom>
            <a:gradFill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27000" lIns="135000" spcFirstLastPara="1" rIns="27000" wrap="square" tIns="27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5F5F5F"/>
                  </a:solidFill>
                </a:rPr>
                <a:t>Smart Destination 		11</a:t>
              </a:r>
              <a:endParaRPr sz="1100"/>
            </a:p>
          </p:txBody>
        </p:sp>
        <p:sp>
          <p:nvSpPr>
            <p:cNvPr id="387" name="Google Shape;387;p51"/>
            <p:cNvSpPr txBox="1"/>
            <p:nvPr/>
          </p:nvSpPr>
          <p:spPr>
            <a:xfrm>
              <a:off x="2932" y="1788"/>
              <a:ext cx="300" cy="300"/>
            </a:xfrm>
            <a:prstGeom prst="rect">
              <a:avLst/>
            </a:prstGeom>
            <a:gradFill>
              <a:gsLst>
                <a:gs pos="0">
                  <a:srgbClr val="C6C7C8"/>
                </a:gs>
                <a:gs pos="100000">
                  <a:srgbClr val="5C5C5D"/>
                </a:gs>
              </a:gsLst>
              <a:lin ang="5400012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lang="en" sz="1400">
                  <a:solidFill>
                    <a:srgbClr val="FFFFFF"/>
                  </a:solidFill>
                </a:rPr>
                <a:t>9</a:t>
              </a:r>
              <a:endParaRPr sz="1100"/>
            </a:p>
          </p:txBody>
        </p:sp>
      </p:grpSp>
      <p:grpSp>
        <p:nvGrpSpPr>
          <p:cNvPr id="388" name="Google Shape;388;p51"/>
          <p:cNvGrpSpPr/>
          <p:nvPr/>
        </p:nvGrpSpPr>
        <p:grpSpPr>
          <a:xfrm>
            <a:off x="4062413" y="2583656"/>
            <a:ext cx="3186112" cy="562666"/>
            <a:chOff x="2932" y="2066"/>
            <a:chExt cx="2676" cy="300"/>
          </a:xfrm>
        </p:grpSpPr>
        <p:sp>
          <p:nvSpPr>
            <p:cNvPr id="389" name="Google Shape;389;p51"/>
            <p:cNvSpPr txBox="1"/>
            <p:nvPr/>
          </p:nvSpPr>
          <p:spPr>
            <a:xfrm>
              <a:off x="3208" y="2066"/>
              <a:ext cx="2400" cy="300"/>
            </a:xfrm>
            <a:prstGeom prst="rect">
              <a:avLst/>
            </a:prstGeom>
            <a:gradFill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27000" lIns="135000" spcFirstLastPara="1" rIns="27000" wrap="square" tIns="27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5F5F5F"/>
                  </a:solidFill>
                </a:rPr>
                <a:t>Smart Robotics 			 6</a:t>
              </a:r>
              <a:endParaRPr sz="1100"/>
            </a:p>
          </p:txBody>
        </p:sp>
        <p:sp>
          <p:nvSpPr>
            <p:cNvPr id="390" name="Google Shape;390;p51"/>
            <p:cNvSpPr txBox="1"/>
            <p:nvPr/>
          </p:nvSpPr>
          <p:spPr>
            <a:xfrm>
              <a:off x="2932" y="2066"/>
              <a:ext cx="300" cy="300"/>
            </a:xfrm>
            <a:prstGeom prst="rect">
              <a:avLst/>
            </a:prstGeom>
            <a:gradFill>
              <a:gsLst>
                <a:gs pos="0">
                  <a:srgbClr val="C6C7C8"/>
                </a:gs>
                <a:gs pos="100000">
                  <a:srgbClr val="5C5C5D"/>
                </a:gs>
              </a:gsLst>
              <a:lin ang="5400012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" sz="14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b="1" lang="en" sz="1400">
                  <a:solidFill>
                    <a:srgbClr val="FFFFFF"/>
                  </a:solidFill>
                </a:rPr>
                <a:t>0</a:t>
              </a:r>
              <a:endParaRPr sz="1100"/>
            </a:p>
          </p:txBody>
        </p:sp>
      </p:grpSp>
      <p:grpSp>
        <p:nvGrpSpPr>
          <p:cNvPr id="391" name="Google Shape;391;p51"/>
          <p:cNvGrpSpPr/>
          <p:nvPr/>
        </p:nvGrpSpPr>
        <p:grpSpPr>
          <a:xfrm>
            <a:off x="4062413" y="3039665"/>
            <a:ext cx="3186112" cy="562666"/>
            <a:chOff x="2932" y="2341"/>
            <a:chExt cx="2676" cy="300"/>
          </a:xfrm>
        </p:grpSpPr>
        <p:sp>
          <p:nvSpPr>
            <p:cNvPr id="392" name="Google Shape;392;p51"/>
            <p:cNvSpPr txBox="1"/>
            <p:nvPr/>
          </p:nvSpPr>
          <p:spPr>
            <a:xfrm>
              <a:off x="3208" y="2341"/>
              <a:ext cx="2400" cy="300"/>
            </a:xfrm>
            <a:prstGeom prst="rect">
              <a:avLst/>
            </a:prstGeom>
            <a:gradFill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27000" lIns="135000" spcFirstLastPara="1" rIns="27000" wrap="square" tIns="27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5F5F5F"/>
                  </a:solidFill>
                </a:rPr>
                <a:t>Smart Manufacturing 		 3</a:t>
              </a:r>
              <a:endParaRPr sz="1100"/>
            </a:p>
          </p:txBody>
        </p:sp>
        <p:sp>
          <p:nvSpPr>
            <p:cNvPr id="393" name="Google Shape;393;p51"/>
            <p:cNvSpPr txBox="1"/>
            <p:nvPr/>
          </p:nvSpPr>
          <p:spPr>
            <a:xfrm>
              <a:off x="2932" y="2341"/>
              <a:ext cx="300" cy="300"/>
            </a:xfrm>
            <a:prstGeom prst="rect">
              <a:avLst/>
            </a:prstGeom>
            <a:gradFill>
              <a:gsLst>
                <a:gs pos="0">
                  <a:srgbClr val="C6C7C8"/>
                </a:gs>
                <a:gs pos="100000">
                  <a:srgbClr val="5C5C5D"/>
                </a:gs>
              </a:gsLst>
              <a:lin ang="5400012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" sz="14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b="1" lang="en" sz="1400">
                  <a:solidFill>
                    <a:srgbClr val="FFFFFF"/>
                  </a:solidFill>
                </a:rPr>
                <a:t>1</a:t>
              </a:r>
              <a:endParaRPr sz="1100"/>
            </a:p>
          </p:txBody>
        </p:sp>
      </p:grpSp>
      <p:grpSp>
        <p:nvGrpSpPr>
          <p:cNvPr id="394" name="Google Shape;394;p51"/>
          <p:cNvGrpSpPr/>
          <p:nvPr/>
        </p:nvGrpSpPr>
        <p:grpSpPr>
          <a:xfrm>
            <a:off x="4062413" y="3489722"/>
            <a:ext cx="3186112" cy="562666"/>
            <a:chOff x="2932" y="2619"/>
            <a:chExt cx="2676" cy="300"/>
          </a:xfrm>
        </p:grpSpPr>
        <p:sp>
          <p:nvSpPr>
            <p:cNvPr id="395" name="Google Shape;395;p51"/>
            <p:cNvSpPr txBox="1"/>
            <p:nvPr/>
          </p:nvSpPr>
          <p:spPr>
            <a:xfrm>
              <a:off x="3208" y="2619"/>
              <a:ext cx="2400" cy="300"/>
            </a:xfrm>
            <a:prstGeom prst="rect">
              <a:avLst/>
            </a:prstGeom>
            <a:gradFill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27000" lIns="135000" spcFirstLastPara="1" rIns="27000" wrap="square" tIns="27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5F5F5F"/>
                  </a:solidFill>
                </a:rPr>
                <a:t>Smart Health 			 2</a:t>
              </a:r>
              <a:endParaRPr sz="1100"/>
            </a:p>
          </p:txBody>
        </p:sp>
        <p:sp>
          <p:nvSpPr>
            <p:cNvPr id="396" name="Google Shape;396;p51"/>
            <p:cNvSpPr txBox="1"/>
            <p:nvPr/>
          </p:nvSpPr>
          <p:spPr>
            <a:xfrm>
              <a:off x="2932" y="2619"/>
              <a:ext cx="300" cy="300"/>
            </a:xfrm>
            <a:prstGeom prst="rect">
              <a:avLst/>
            </a:prstGeom>
            <a:gradFill>
              <a:gsLst>
                <a:gs pos="0">
                  <a:srgbClr val="C6C7C8"/>
                </a:gs>
                <a:gs pos="100000">
                  <a:srgbClr val="5C5C5D"/>
                </a:gs>
              </a:gsLst>
              <a:lin ang="5400012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" sz="14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b="1" lang="en" sz="1400">
                  <a:solidFill>
                    <a:srgbClr val="FFFFFF"/>
                  </a:solidFill>
                </a:rPr>
                <a:t>2</a:t>
              </a:r>
              <a:endParaRPr sz="1100"/>
            </a:p>
          </p:txBody>
        </p:sp>
      </p:grpSp>
      <p:sp>
        <p:nvSpPr>
          <p:cNvPr id="397" name="Google Shape;397;p51"/>
          <p:cNvSpPr txBox="1"/>
          <p:nvPr/>
        </p:nvSpPr>
        <p:spPr>
          <a:xfrm>
            <a:off x="285750" y="4523381"/>
            <a:ext cx="1320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2E67"/>
                </a:solidFill>
              </a:rPr>
              <a:t>Updated 24-1-22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 txBox="1"/>
          <p:nvPr>
            <p:ph type="title"/>
          </p:nvPr>
        </p:nvSpPr>
        <p:spPr>
          <a:xfrm>
            <a:off x="423675" y="190410"/>
            <a:ext cx="8359200" cy="435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status: New subjects new data models</a:t>
            </a:r>
            <a:endParaRPr/>
          </a:p>
        </p:txBody>
      </p:sp>
      <p:sp>
        <p:nvSpPr>
          <p:cNvPr id="404" name="Google Shape;404;p52"/>
          <p:cNvSpPr txBox="1"/>
          <p:nvPr>
            <p:ph idx="12" type="sldNum"/>
          </p:nvPr>
        </p:nvSpPr>
        <p:spPr>
          <a:xfrm>
            <a:off x="4055464" y="4869659"/>
            <a:ext cx="1032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5" name="Google Shape;405;p52"/>
          <p:cNvGrpSpPr/>
          <p:nvPr/>
        </p:nvGrpSpPr>
        <p:grpSpPr>
          <a:xfrm>
            <a:off x="471488" y="1219200"/>
            <a:ext cx="3186112" cy="562666"/>
            <a:chOff x="204" y="1240"/>
            <a:chExt cx="2676" cy="300"/>
          </a:xfrm>
        </p:grpSpPr>
        <p:sp>
          <p:nvSpPr>
            <p:cNvPr id="406" name="Google Shape;406;p52"/>
            <p:cNvSpPr txBox="1"/>
            <p:nvPr/>
          </p:nvSpPr>
          <p:spPr>
            <a:xfrm>
              <a:off x="480" y="1240"/>
              <a:ext cx="2400" cy="300"/>
            </a:xfrm>
            <a:prstGeom prst="rect">
              <a:avLst/>
            </a:prstGeom>
            <a:gradFill>
              <a:gsLst>
                <a:gs pos="0">
                  <a:srgbClr val="8FB9E6"/>
                </a:gs>
                <a:gs pos="100000">
                  <a:srgbClr val="2A79D0"/>
                </a:gs>
              </a:gsLst>
              <a:lin ang="0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27000" lIns="135000" spcFirstLastPara="1" rIns="27000" wrap="square" tIns="27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FFFFFF"/>
                  </a:solidFill>
                </a:rPr>
                <a:t>OCF</a:t>
              </a:r>
              <a:endParaRPr sz="1100"/>
            </a:p>
          </p:txBody>
        </p:sp>
        <p:sp>
          <p:nvSpPr>
            <p:cNvPr id="407" name="Google Shape;407;p52"/>
            <p:cNvSpPr txBox="1"/>
            <p:nvPr/>
          </p:nvSpPr>
          <p:spPr>
            <a:xfrm>
              <a:off x="204" y="1240"/>
              <a:ext cx="300" cy="300"/>
            </a:xfrm>
            <a:prstGeom prst="rect">
              <a:avLst/>
            </a:prstGeom>
            <a:gradFill>
              <a:gsLst>
                <a:gs pos="0">
                  <a:srgbClr val="2A79D0"/>
                </a:gs>
                <a:gs pos="100000">
                  <a:srgbClr val="133860"/>
                </a:gs>
              </a:gsLst>
              <a:lin ang="5400012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" sz="14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100"/>
            </a:p>
          </p:txBody>
        </p:sp>
      </p:grpSp>
      <p:grpSp>
        <p:nvGrpSpPr>
          <p:cNvPr id="408" name="Google Shape;408;p52"/>
          <p:cNvGrpSpPr/>
          <p:nvPr/>
        </p:nvGrpSpPr>
        <p:grpSpPr>
          <a:xfrm>
            <a:off x="471488" y="1674019"/>
            <a:ext cx="3186112" cy="562666"/>
            <a:chOff x="204" y="1518"/>
            <a:chExt cx="2676" cy="300"/>
          </a:xfrm>
        </p:grpSpPr>
        <p:sp>
          <p:nvSpPr>
            <p:cNvPr id="409" name="Google Shape;409;p52"/>
            <p:cNvSpPr txBox="1"/>
            <p:nvPr/>
          </p:nvSpPr>
          <p:spPr>
            <a:xfrm>
              <a:off x="480" y="1518"/>
              <a:ext cx="2400" cy="300"/>
            </a:xfrm>
            <a:prstGeom prst="rect">
              <a:avLst/>
            </a:prstGeom>
            <a:gradFill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27000" lIns="135000" spcFirstLastPara="1" rIns="27000" wrap="square" tIns="27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5F5F5F"/>
                  </a:solidFill>
                </a:rPr>
                <a:t>Digital Innovation Hub</a:t>
              </a:r>
              <a:endParaRPr sz="1400">
                <a:solidFill>
                  <a:srgbClr val="5F5F5F"/>
                </a:solidFill>
              </a:endParaRPr>
            </a:p>
          </p:txBody>
        </p:sp>
        <p:sp>
          <p:nvSpPr>
            <p:cNvPr id="410" name="Google Shape;410;p52"/>
            <p:cNvSpPr txBox="1"/>
            <p:nvPr/>
          </p:nvSpPr>
          <p:spPr>
            <a:xfrm>
              <a:off x="204" y="1518"/>
              <a:ext cx="300" cy="300"/>
            </a:xfrm>
            <a:prstGeom prst="rect">
              <a:avLst/>
            </a:prstGeom>
            <a:gradFill>
              <a:gsLst>
                <a:gs pos="0">
                  <a:srgbClr val="C6C7C8"/>
                </a:gs>
                <a:gs pos="100000">
                  <a:srgbClr val="5C5C5D"/>
                </a:gs>
              </a:gsLst>
              <a:lin ang="5400012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" sz="14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100"/>
            </a:p>
          </p:txBody>
        </p:sp>
      </p:grpSp>
      <p:grpSp>
        <p:nvGrpSpPr>
          <p:cNvPr id="411" name="Google Shape;411;p52"/>
          <p:cNvGrpSpPr/>
          <p:nvPr/>
        </p:nvGrpSpPr>
        <p:grpSpPr>
          <a:xfrm>
            <a:off x="471488" y="2137172"/>
            <a:ext cx="3186112" cy="562666"/>
            <a:chOff x="204" y="1795"/>
            <a:chExt cx="2676" cy="300"/>
          </a:xfrm>
        </p:grpSpPr>
        <p:sp>
          <p:nvSpPr>
            <p:cNvPr id="412" name="Google Shape;412;p52"/>
            <p:cNvSpPr txBox="1"/>
            <p:nvPr/>
          </p:nvSpPr>
          <p:spPr>
            <a:xfrm>
              <a:off x="480" y="1795"/>
              <a:ext cx="2400" cy="300"/>
            </a:xfrm>
            <a:prstGeom prst="rect">
              <a:avLst/>
            </a:prstGeom>
            <a:gradFill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27000" lIns="135000" spcFirstLastPara="1" rIns="27000" wrap="square" tIns="27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5F5F5F"/>
                  </a:solidFill>
                </a:rPr>
                <a:t>Unmanned Aerial Vehicle</a:t>
              </a:r>
              <a:endParaRPr sz="1100"/>
            </a:p>
          </p:txBody>
        </p:sp>
        <p:sp>
          <p:nvSpPr>
            <p:cNvPr id="413" name="Google Shape;413;p52"/>
            <p:cNvSpPr txBox="1"/>
            <p:nvPr/>
          </p:nvSpPr>
          <p:spPr>
            <a:xfrm>
              <a:off x="204" y="1795"/>
              <a:ext cx="300" cy="300"/>
            </a:xfrm>
            <a:prstGeom prst="rect">
              <a:avLst/>
            </a:prstGeom>
            <a:gradFill>
              <a:gsLst>
                <a:gs pos="0">
                  <a:srgbClr val="C6C7C8"/>
                </a:gs>
                <a:gs pos="100000">
                  <a:srgbClr val="5C5C5D"/>
                </a:gs>
              </a:gsLst>
              <a:lin ang="5400012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" sz="14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100"/>
            </a:p>
          </p:txBody>
        </p:sp>
      </p:grpSp>
      <p:grpSp>
        <p:nvGrpSpPr>
          <p:cNvPr id="414" name="Google Shape;414;p52"/>
          <p:cNvGrpSpPr/>
          <p:nvPr/>
        </p:nvGrpSpPr>
        <p:grpSpPr>
          <a:xfrm>
            <a:off x="471488" y="2588419"/>
            <a:ext cx="3186112" cy="562666"/>
            <a:chOff x="204" y="2070"/>
            <a:chExt cx="2676" cy="300"/>
          </a:xfrm>
        </p:grpSpPr>
        <p:sp>
          <p:nvSpPr>
            <p:cNvPr id="415" name="Google Shape;415;p52"/>
            <p:cNvSpPr txBox="1"/>
            <p:nvPr/>
          </p:nvSpPr>
          <p:spPr>
            <a:xfrm>
              <a:off x="480" y="2070"/>
              <a:ext cx="2400" cy="300"/>
            </a:xfrm>
            <a:prstGeom prst="rect">
              <a:avLst/>
            </a:prstGeom>
            <a:gradFill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27000" lIns="135000" spcFirstLastPara="1" rIns="27000" wrap="square" tIns="27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5F5F5F"/>
                  </a:solidFill>
                </a:rPr>
                <a:t>Public Accountability</a:t>
              </a:r>
              <a:endParaRPr sz="1100"/>
            </a:p>
          </p:txBody>
        </p:sp>
        <p:sp>
          <p:nvSpPr>
            <p:cNvPr id="416" name="Google Shape;416;p52"/>
            <p:cNvSpPr txBox="1"/>
            <p:nvPr/>
          </p:nvSpPr>
          <p:spPr>
            <a:xfrm>
              <a:off x="204" y="2070"/>
              <a:ext cx="300" cy="300"/>
            </a:xfrm>
            <a:prstGeom prst="rect">
              <a:avLst/>
            </a:prstGeom>
            <a:gradFill>
              <a:gsLst>
                <a:gs pos="0">
                  <a:srgbClr val="C6C7C8"/>
                </a:gs>
                <a:gs pos="100000">
                  <a:srgbClr val="5C5C5D"/>
                </a:gs>
              </a:gsLst>
              <a:lin ang="5400012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" sz="14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100"/>
            </a:p>
          </p:txBody>
        </p:sp>
      </p:grpSp>
      <p:grpSp>
        <p:nvGrpSpPr>
          <p:cNvPr id="417" name="Google Shape;417;p52"/>
          <p:cNvGrpSpPr/>
          <p:nvPr/>
        </p:nvGrpSpPr>
        <p:grpSpPr>
          <a:xfrm>
            <a:off x="471488" y="3045619"/>
            <a:ext cx="3186112" cy="562666"/>
            <a:chOff x="204" y="2346"/>
            <a:chExt cx="2676" cy="300"/>
          </a:xfrm>
        </p:grpSpPr>
        <p:sp>
          <p:nvSpPr>
            <p:cNvPr id="418" name="Google Shape;418;p52"/>
            <p:cNvSpPr txBox="1"/>
            <p:nvPr/>
          </p:nvSpPr>
          <p:spPr>
            <a:xfrm>
              <a:off x="480" y="2346"/>
              <a:ext cx="2400" cy="300"/>
            </a:xfrm>
            <a:prstGeom prst="rect">
              <a:avLst/>
            </a:prstGeom>
            <a:gradFill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27000" lIns="135000" spcFirstLastPara="1" rIns="27000" wrap="square" tIns="27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5F5F5F"/>
                  </a:solidFill>
                </a:rPr>
                <a:t>Call Complaints</a:t>
              </a:r>
              <a:endParaRPr sz="1100"/>
            </a:p>
          </p:txBody>
        </p:sp>
        <p:sp>
          <p:nvSpPr>
            <p:cNvPr id="419" name="Google Shape;419;p52"/>
            <p:cNvSpPr txBox="1"/>
            <p:nvPr/>
          </p:nvSpPr>
          <p:spPr>
            <a:xfrm>
              <a:off x="204" y="2346"/>
              <a:ext cx="300" cy="300"/>
            </a:xfrm>
            <a:prstGeom prst="rect">
              <a:avLst/>
            </a:prstGeom>
            <a:gradFill>
              <a:gsLst>
                <a:gs pos="0">
                  <a:srgbClr val="C6C7C8"/>
                </a:gs>
                <a:gs pos="100000">
                  <a:srgbClr val="5C5C5D"/>
                </a:gs>
              </a:gsLst>
              <a:lin ang="5400012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" sz="14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100"/>
            </a:p>
          </p:txBody>
        </p:sp>
      </p:grpSp>
      <p:sp>
        <p:nvSpPr>
          <p:cNvPr id="420" name="Google Shape;420;p52"/>
          <p:cNvSpPr txBox="1"/>
          <p:nvPr>
            <p:ph type="title"/>
          </p:nvPr>
        </p:nvSpPr>
        <p:spPr>
          <a:xfrm>
            <a:off x="4318275" y="938213"/>
            <a:ext cx="32700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" sz="1500"/>
              <a:t>717</a:t>
            </a:r>
            <a:r>
              <a:rPr lang="en" sz="1500"/>
              <a:t> Official Smart Data Models</a:t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" sz="1500"/>
              <a:t>88</a:t>
            </a:r>
            <a:r>
              <a:rPr lang="en" sz="1500"/>
              <a:t> on the queue to be accepted</a:t>
            </a:r>
            <a:endParaRPr sz="1500"/>
          </a:p>
        </p:txBody>
      </p:sp>
      <p:grpSp>
        <p:nvGrpSpPr>
          <p:cNvPr descr="© INSCALE GmbH, 21.06.2010" id="421" name="Google Shape;421;p52"/>
          <p:cNvGrpSpPr/>
          <p:nvPr/>
        </p:nvGrpSpPr>
        <p:grpSpPr>
          <a:xfrm>
            <a:off x="4203975" y="1287656"/>
            <a:ext cx="4463775" cy="2857500"/>
            <a:chOff x="204" y="1081"/>
            <a:chExt cx="5400" cy="2400"/>
          </a:xfrm>
        </p:grpSpPr>
        <p:cxnSp>
          <p:nvCxnSpPr>
            <p:cNvPr descr="© INSCALE GmbH, 21.06.2010" id="422" name="Google Shape;422;p52"/>
            <p:cNvCxnSpPr/>
            <p:nvPr/>
          </p:nvCxnSpPr>
          <p:spPr>
            <a:xfrm rot="-5400000">
              <a:off x="-995" y="2281"/>
              <a:ext cx="2400" cy="0"/>
            </a:xfrm>
            <a:prstGeom prst="straightConnector1">
              <a:avLst/>
            </a:prstGeom>
            <a:noFill/>
            <a:ln cap="flat" cmpd="sng" w="28575">
              <a:solidFill>
                <a:srgbClr val="5F5F5F"/>
              </a:solidFill>
              <a:prstDash val="solid"/>
              <a:miter lim="800000"/>
              <a:headEnd len="med" w="med" type="none"/>
              <a:tailEnd len="lg" w="lg" type="triangle"/>
            </a:ln>
          </p:spPr>
        </p:cxnSp>
        <p:cxnSp>
          <p:nvCxnSpPr>
            <p:cNvPr descr="© INSCALE GmbH, 21.06.2010" id="423" name="Google Shape;423;p52"/>
            <p:cNvCxnSpPr/>
            <p:nvPr/>
          </p:nvCxnSpPr>
          <p:spPr>
            <a:xfrm>
              <a:off x="204" y="3476"/>
              <a:ext cx="5400" cy="0"/>
            </a:xfrm>
            <a:prstGeom prst="straightConnector1">
              <a:avLst/>
            </a:prstGeom>
            <a:noFill/>
            <a:ln cap="flat" cmpd="sng" w="28575">
              <a:solidFill>
                <a:srgbClr val="5F5F5F"/>
              </a:solidFill>
              <a:prstDash val="solid"/>
              <a:miter lim="800000"/>
              <a:headEnd len="med" w="med" type="none"/>
              <a:tailEnd len="lg" w="lg" type="triangle"/>
            </a:ln>
          </p:spPr>
        </p:cxnSp>
      </p:grpSp>
      <p:sp>
        <p:nvSpPr>
          <p:cNvPr id="424" name="Google Shape;424;p52"/>
          <p:cNvSpPr txBox="1"/>
          <p:nvPr/>
        </p:nvSpPr>
        <p:spPr>
          <a:xfrm>
            <a:off x="5078068" y="3367088"/>
            <a:ext cx="132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28 DM Harmonization</a:t>
            </a:r>
            <a:endParaRPr sz="1100"/>
          </a:p>
        </p:txBody>
      </p:sp>
      <p:sp>
        <p:nvSpPr>
          <p:cNvPr id="425" name="Google Shape;425;p52"/>
          <p:cNvSpPr txBox="1"/>
          <p:nvPr/>
        </p:nvSpPr>
        <p:spPr>
          <a:xfrm>
            <a:off x="7002462" y="3367088"/>
            <a:ext cx="1320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75 DM</a:t>
            </a:r>
            <a:endParaRPr b="1"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Incubated 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1100"/>
          </a:p>
        </p:txBody>
      </p:sp>
      <p:grpSp>
        <p:nvGrpSpPr>
          <p:cNvPr id="426" name="Google Shape;426;p52"/>
          <p:cNvGrpSpPr/>
          <p:nvPr/>
        </p:nvGrpSpPr>
        <p:grpSpPr>
          <a:xfrm>
            <a:off x="471488" y="3617119"/>
            <a:ext cx="3186112" cy="562666"/>
            <a:chOff x="204" y="2346"/>
            <a:chExt cx="2676" cy="300"/>
          </a:xfrm>
        </p:grpSpPr>
        <p:sp>
          <p:nvSpPr>
            <p:cNvPr id="427" name="Google Shape;427;p52"/>
            <p:cNvSpPr txBox="1"/>
            <p:nvPr/>
          </p:nvSpPr>
          <p:spPr>
            <a:xfrm>
              <a:off x="480" y="2346"/>
              <a:ext cx="2400" cy="300"/>
            </a:xfrm>
            <a:prstGeom prst="rect">
              <a:avLst/>
            </a:prstGeom>
            <a:gradFill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27000" lIns="135000" spcFirstLastPara="1" rIns="27000" wrap="square" tIns="27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5F5F5F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rgbClr val="5F5F5F"/>
                  </a:solidFill>
                </a:rPr>
                <a:t>DCAT-AP (Open data)</a:t>
              </a:r>
              <a:endParaRPr sz="1100"/>
            </a:p>
          </p:txBody>
        </p:sp>
        <p:sp>
          <p:nvSpPr>
            <p:cNvPr id="428" name="Google Shape;428;p52"/>
            <p:cNvSpPr txBox="1"/>
            <p:nvPr/>
          </p:nvSpPr>
          <p:spPr>
            <a:xfrm>
              <a:off x="204" y="2346"/>
              <a:ext cx="300" cy="300"/>
            </a:xfrm>
            <a:prstGeom prst="rect">
              <a:avLst/>
            </a:prstGeom>
            <a:gradFill>
              <a:gsLst>
                <a:gs pos="0">
                  <a:srgbClr val="C6C7C8"/>
                </a:gs>
                <a:gs pos="100000">
                  <a:srgbClr val="5C5C5D"/>
                </a:gs>
              </a:gsLst>
              <a:lin ang="5400012" scaled="0"/>
            </a:gra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53881">
                <a:srgbClr val="80808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lang="en" sz="1400">
                  <a:solidFill>
                    <a:srgbClr val="FFFFFF"/>
                  </a:solidFill>
                </a:rPr>
                <a:t>6</a:t>
              </a:r>
              <a:endParaRPr sz="1100"/>
            </a:p>
          </p:txBody>
        </p:sp>
      </p:grpSp>
      <p:sp>
        <p:nvSpPr>
          <p:cNvPr id="429" name="Google Shape;429;p52"/>
          <p:cNvSpPr txBox="1"/>
          <p:nvPr/>
        </p:nvSpPr>
        <p:spPr>
          <a:xfrm>
            <a:off x="285750" y="4528556"/>
            <a:ext cx="1320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2E67"/>
                </a:solidFill>
              </a:rPr>
              <a:t>Updated 24-1-22</a:t>
            </a:r>
            <a:endParaRPr sz="1100"/>
          </a:p>
        </p:txBody>
      </p:sp>
      <p:grpSp>
        <p:nvGrpSpPr>
          <p:cNvPr id="430" name="Google Shape;430;p52"/>
          <p:cNvGrpSpPr/>
          <p:nvPr/>
        </p:nvGrpSpPr>
        <p:grpSpPr>
          <a:xfrm>
            <a:off x="634520" y="743896"/>
            <a:ext cx="8040224" cy="3313547"/>
            <a:chOff x="-3813" y="625"/>
            <a:chExt cx="9277" cy="2783"/>
          </a:xfrm>
        </p:grpSpPr>
        <p:sp>
          <p:nvSpPr>
            <p:cNvPr descr="© INSCALE GmbH, 21.06.2010" id="431" name="Google Shape;431;p52"/>
            <p:cNvSpPr/>
            <p:nvPr/>
          </p:nvSpPr>
          <p:spPr>
            <a:xfrm>
              <a:off x="328" y="1455"/>
              <a:ext cx="5131" cy="1953"/>
            </a:xfrm>
            <a:custGeom>
              <a:rect b="b" l="l" r="r" t="t"/>
              <a:pathLst>
                <a:path extrusionOk="0" h="1142" w="2676">
                  <a:moveTo>
                    <a:pt x="2676" y="1142"/>
                  </a:moveTo>
                  <a:cubicBezTo>
                    <a:pt x="2676" y="1"/>
                    <a:pt x="2676" y="1"/>
                    <a:pt x="2676" y="1"/>
                  </a:cubicBezTo>
                  <a:cubicBezTo>
                    <a:pt x="2668" y="1"/>
                    <a:pt x="2660" y="0"/>
                    <a:pt x="2652" y="0"/>
                  </a:cubicBezTo>
                  <a:cubicBezTo>
                    <a:pt x="2538" y="0"/>
                    <a:pt x="2538" y="0"/>
                    <a:pt x="2538" y="0"/>
                  </a:cubicBezTo>
                  <a:cubicBezTo>
                    <a:pt x="1523" y="16"/>
                    <a:pt x="616" y="455"/>
                    <a:pt x="0" y="1140"/>
                  </a:cubicBezTo>
                  <a:cubicBezTo>
                    <a:pt x="0" y="1142"/>
                    <a:pt x="0" y="1142"/>
                    <a:pt x="0" y="1142"/>
                  </a:cubicBezTo>
                  <a:lnTo>
                    <a:pt x="2676" y="1142"/>
                  </a:lnTo>
                  <a:close/>
                </a:path>
              </a:pathLst>
            </a:custGeom>
            <a:gradFill>
              <a:gsLst>
                <a:gs pos="0">
                  <a:srgbClr val="F5F5F5"/>
                </a:gs>
                <a:gs pos="100000">
                  <a:srgbClr val="DDDDDD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© INSCALE GmbH, 21.06.2010" id="432" name="Google Shape;432;p52"/>
            <p:cNvSpPr/>
            <p:nvPr/>
          </p:nvSpPr>
          <p:spPr>
            <a:xfrm>
              <a:off x="314" y="1144"/>
              <a:ext cx="5150" cy="2144"/>
            </a:xfrm>
            <a:custGeom>
              <a:rect b="b" l="l" r="r" t="t"/>
              <a:pathLst>
                <a:path extrusionOk="0" h="1167" w="2686">
                  <a:moveTo>
                    <a:pt x="2686" y="62"/>
                  </a:moveTo>
                  <a:cubicBezTo>
                    <a:pt x="2578" y="0"/>
                    <a:pt x="2578" y="0"/>
                    <a:pt x="2578" y="0"/>
                  </a:cubicBezTo>
                  <a:cubicBezTo>
                    <a:pt x="2578" y="26"/>
                    <a:pt x="2578" y="26"/>
                    <a:pt x="2578" y="26"/>
                  </a:cubicBezTo>
                  <a:cubicBezTo>
                    <a:pt x="2571" y="26"/>
                    <a:pt x="2564" y="26"/>
                    <a:pt x="2558" y="26"/>
                  </a:cubicBezTo>
                  <a:cubicBezTo>
                    <a:pt x="2444" y="26"/>
                    <a:pt x="2444" y="26"/>
                    <a:pt x="2444" y="26"/>
                  </a:cubicBezTo>
                  <a:cubicBezTo>
                    <a:pt x="1480" y="41"/>
                    <a:pt x="613" y="437"/>
                    <a:pt x="0" y="1065"/>
                  </a:cubicBezTo>
                  <a:cubicBezTo>
                    <a:pt x="0" y="1167"/>
                    <a:pt x="0" y="1167"/>
                    <a:pt x="0" y="1167"/>
                  </a:cubicBezTo>
                  <a:cubicBezTo>
                    <a:pt x="614" y="522"/>
                    <a:pt x="1494" y="113"/>
                    <a:pt x="2473" y="98"/>
                  </a:cubicBezTo>
                  <a:cubicBezTo>
                    <a:pt x="2578" y="98"/>
                    <a:pt x="2578" y="98"/>
                    <a:pt x="2578" y="98"/>
                  </a:cubicBezTo>
                  <a:cubicBezTo>
                    <a:pt x="2578" y="125"/>
                    <a:pt x="2578" y="125"/>
                    <a:pt x="2578" y="125"/>
                  </a:cubicBezTo>
                  <a:lnTo>
                    <a:pt x="2686" y="62"/>
                  </a:lnTo>
                  <a:close/>
                </a:path>
              </a:pathLst>
            </a:custGeom>
            <a:gradFill>
              <a:gsLst>
                <a:gs pos="0">
                  <a:srgbClr val="BFD7F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>
              <a:outerShdw blurRad="63500" dir="2700000" dist="35921">
                <a:srgbClr val="333333">
                  <a:alpha val="49800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2"/>
            <p:cNvSpPr txBox="1"/>
            <p:nvPr/>
          </p:nvSpPr>
          <p:spPr>
            <a:xfrm>
              <a:off x="-3813" y="625"/>
              <a:ext cx="3300" cy="300"/>
            </a:xfrm>
            <a:prstGeom prst="rect">
              <a:avLst/>
            </a:prstGeom>
            <a:gradFill>
              <a:gsLst>
                <a:gs pos="0">
                  <a:srgbClr val="F5F5F5"/>
                </a:gs>
                <a:gs pos="100000">
                  <a:srgbClr val="DDDDDD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3429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61B3"/>
                  </a:solidFill>
                </a:rPr>
                <a:t>53 subjects</a:t>
              </a:r>
              <a:r>
                <a:rPr i="0" lang="en" sz="1800" u="none">
                  <a:solidFill>
                    <a:srgbClr val="0061B3"/>
                  </a:solidFill>
                </a:rPr>
                <a:t> </a:t>
              </a:r>
              <a:r>
                <a:rPr i="0" lang="en" sz="800" u="none">
                  <a:solidFill>
                    <a:srgbClr val="0061B3"/>
                  </a:solidFill>
                </a:rPr>
                <a:t>(Groups of data models)</a:t>
              </a:r>
              <a:endParaRPr sz="10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3"/>
          <p:cNvSpPr txBox="1"/>
          <p:nvPr>
            <p:ph type="title"/>
          </p:nvPr>
        </p:nvSpPr>
        <p:spPr>
          <a:xfrm>
            <a:off x="423673" y="190415"/>
            <a:ext cx="8359200" cy="75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Contributors and dissemination</a:t>
            </a:r>
            <a:endParaRPr/>
          </a:p>
        </p:txBody>
      </p:sp>
      <p:sp>
        <p:nvSpPr>
          <p:cNvPr id="440" name="Google Shape;440;p53"/>
          <p:cNvSpPr txBox="1"/>
          <p:nvPr/>
        </p:nvSpPr>
        <p:spPr>
          <a:xfrm>
            <a:off x="328612" y="2732484"/>
            <a:ext cx="2738400" cy="16143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4F4F4"/>
              </a:gs>
            </a:gsLst>
            <a:lin ang="5400012" scaled="0"/>
          </a:gradFill>
          <a:ln cap="flat" cmpd="sng" w="12700">
            <a:solidFill>
              <a:srgbClr val="C0C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54000" lIns="81000" spcFirstLastPara="1" rIns="54000" wrap="square" tIns="81000">
            <a:noAutofit/>
          </a:bodyPr>
          <a:lstStyle/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▪"/>
            </a:pPr>
            <a:r>
              <a:rPr lang="en" sz="1500">
                <a:solidFill>
                  <a:srgbClr val="012E67"/>
                </a:solidFill>
              </a:rPr>
              <a:t>111 active contributors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139700" lvl="0" marL="1397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▪"/>
            </a:pPr>
            <a:r>
              <a:rPr lang="en" sz="1500">
                <a:solidFill>
                  <a:srgbClr val="012E67"/>
                </a:solidFill>
              </a:rPr>
              <a:t>220 contribution in data models</a:t>
            </a:r>
            <a:endParaRPr sz="1500">
              <a:solidFill>
                <a:srgbClr val="012E67"/>
              </a:solidFill>
            </a:endParaRPr>
          </a:p>
          <a:p>
            <a:pPr indent="-139700" lvl="0" marL="1397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▪"/>
            </a:pPr>
            <a:r>
              <a:rPr lang="en" sz="1500">
                <a:solidFill>
                  <a:srgbClr val="012E67"/>
                </a:solidFill>
              </a:rPr>
              <a:t>19 services to contributors in data models</a:t>
            </a:r>
            <a:endParaRPr sz="1500">
              <a:solidFill>
                <a:srgbClr val="012E6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12E67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41" name="Google Shape;441;p53"/>
          <p:cNvSpPr txBox="1"/>
          <p:nvPr/>
        </p:nvSpPr>
        <p:spPr>
          <a:xfrm>
            <a:off x="3213100" y="2732484"/>
            <a:ext cx="2738400" cy="16143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4F4F4"/>
              </a:gs>
            </a:gsLst>
            <a:lin ang="5400012" scaled="0"/>
          </a:gradFill>
          <a:ln cap="flat" cmpd="sng" w="12700">
            <a:solidFill>
              <a:srgbClr val="C0C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54000" lIns="81000" spcFirstLastPara="1" rIns="54000" wrap="square" tIns="81000">
            <a:noAutofit/>
          </a:bodyPr>
          <a:lstStyle/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▪"/>
            </a:pPr>
            <a:r>
              <a:rPr lang="en" sz="1500">
                <a:solidFill>
                  <a:srgbClr val="012E67"/>
                </a:solidFill>
              </a:rPr>
              <a:t>Contributors belong to 71 different organizations</a:t>
            </a:r>
            <a:endParaRPr sz="1500">
              <a:solidFill>
                <a:srgbClr val="012E67"/>
              </a:solidFill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▪"/>
            </a:pPr>
            <a:r>
              <a:rPr lang="en" sz="1500">
                <a:solidFill>
                  <a:srgbClr val="012E67"/>
                </a:solidFill>
              </a:rPr>
              <a:t>Terms available for search 16.525</a:t>
            </a:r>
            <a:endParaRPr sz="1500">
              <a:solidFill>
                <a:srgbClr val="012E67"/>
              </a:solidFill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▪"/>
            </a:pPr>
            <a:r>
              <a:rPr lang="en" sz="1500">
                <a:solidFill>
                  <a:srgbClr val="012E67"/>
                </a:solidFill>
              </a:rPr>
              <a:t>Documented adopters 88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42" name="Google Shape;442;p53"/>
          <p:cNvSpPr txBox="1"/>
          <p:nvPr/>
        </p:nvSpPr>
        <p:spPr>
          <a:xfrm>
            <a:off x="6097587" y="2732484"/>
            <a:ext cx="2738400" cy="16143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4F4F4"/>
              </a:gs>
            </a:gsLst>
            <a:lin ang="5400012" scaled="0"/>
          </a:gradFill>
          <a:ln cap="flat" cmpd="sng" w="12700">
            <a:solidFill>
              <a:srgbClr val="C0C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54000" lIns="81000" spcFirstLastPara="1" rIns="54000" wrap="square" tIns="81000">
            <a:noAutofit/>
          </a:bodyPr>
          <a:lstStyle/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▪"/>
            </a:pPr>
            <a:r>
              <a:rPr lang="en" sz="1500">
                <a:solidFill>
                  <a:srgbClr val="012E67"/>
                </a:solidFill>
              </a:rPr>
              <a:t>Every term in data models has an associated page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https://smartdatamodels.org/</a:t>
            </a:r>
            <a:r>
              <a:rPr i="1" lang="en" sz="1200" u="sng">
                <a:solidFill>
                  <a:schemeClr val="hlink"/>
                </a:solidFill>
                <a:hlinkClick r:id="rId4"/>
              </a:rPr>
              <a:t>term</a:t>
            </a:r>
            <a:endParaRPr sz="1200">
              <a:solidFill>
                <a:schemeClr val="dk1"/>
              </a:solidFill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▪"/>
            </a:pPr>
            <a:r>
              <a:rPr lang="en" sz="1500">
                <a:solidFill>
                  <a:srgbClr val="012E67"/>
                </a:solidFill>
              </a:rPr>
              <a:t>Google finds 897 pages in smartdatamodels.org</a:t>
            </a:r>
            <a:endParaRPr sz="1200">
              <a:solidFill>
                <a:schemeClr val="dk1"/>
              </a:solidFill>
            </a:endParaRPr>
          </a:p>
          <a:p>
            <a:pPr indent="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43" name="Google Shape;44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194" y="1166813"/>
            <a:ext cx="2689894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3094" y="1166813"/>
            <a:ext cx="273847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7575" y="1166812"/>
            <a:ext cx="2738475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3"/>
          <p:cNvSpPr txBox="1"/>
          <p:nvPr/>
        </p:nvSpPr>
        <p:spPr>
          <a:xfrm>
            <a:off x="285750" y="4523381"/>
            <a:ext cx="1320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2E67"/>
                </a:solidFill>
              </a:rPr>
              <a:t>Updated 24-1-22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4"/>
          <p:cNvSpPr txBox="1"/>
          <p:nvPr/>
        </p:nvSpPr>
        <p:spPr>
          <a:xfrm>
            <a:off x="423650" y="970000"/>
            <a:ext cx="7177800" cy="3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spcFirstLastPara="1" rIns="67500" wrap="square" tIns="33750">
            <a:noAutofit/>
          </a:bodyPr>
          <a:lstStyle/>
          <a:p>
            <a:pPr indent="-2476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300"/>
              <a:buChar char="▪"/>
            </a:pPr>
            <a:r>
              <a:rPr lang="en" sz="1300">
                <a:solidFill>
                  <a:srgbClr val="012E67"/>
                </a:solidFill>
              </a:rPr>
              <a:t>Services for users</a:t>
            </a:r>
            <a:endParaRPr sz="1300">
              <a:solidFill>
                <a:srgbClr val="012E67"/>
              </a:solidFill>
            </a:endParaRPr>
          </a:p>
          <a:p>
            <a:pPr indent="-2476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300"/>
              <a:buChar char="−"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News</a:t>
            </a:r>
            <a:r>
              <a:rPr lang="en" sz="1300">
                <a:solidFill>
                  <a:srgbClr val="012E67"/>
                </a:solidFill>
              </a:rPr>
              <a:t>,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subscription</a:t>
            </a:r>
            <a:r>
              <a:rPr lang="en" sz="1300">
                <a:solidFill>
                  <a:srgbClr val="012E67"/>
                </a:solidFill>
              </a:rPr>
              <a:t> to newsletter, and twitter account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@smartdatamodels</a:t>
            </a:r>
            <a:endParaRPr sz="1300">
              <a:solidFill>
                <a:srgbClr val="012E67"/>
              </a:solidFill>
            </a:endParaRPr>
          </a:p>
          <a:p>
            <a:pPr indent="-2476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300"/>
              <a:buChar char="−"/>
            </a:pPr>
            <a:r>
              <a:rPr lang="en" sz="1300" u="sng">
                <a:solidFill>
                  <a:schemeClr val="hlink"/>
                </a:solidFill>
                <a:hlinkClick r:id="rId6"/>
              </a:rPr>
              <a:t>Search</a:t>
            </a:r>
            <a:r>
              <a:rPr lang="en" sz="1300">
                <a:solidFill>
                  <a:srgbClr val="012E67"/>
                </a:solidFill>
              </a:rPr>
              <a:t> data models</a:t>
            </a:r>
            <a:endParaRPr sz="1300">
              <a:solidFill>
                <a:srgbClr val="012E67"/>
              </a:solidFill>
            </a:endParaRPr>
          </a:p>
          <a:p>
            <a:pPr indent="-2476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300"/>
              <a:buChar char="−"/>
            </a:pPr>
            <a:r>
              <a:rPr lang="en" sz="1300" u="sng">
                <a:solidFill>
                  <a:schemeClr val="hlink"/>
                </a:solidFill>
                <a:hlinkClick r:id="rId7"/>
              </a:rPr>
              <a:t>Repositories</a:t>
            </a:r>
            <a:r>
              <a:rPr lang="en" sz="1300">
                <a:solidFill>
                  <a:srgbClr val="012E67"/>
                </a:solidFill>
              </a:rPr>
              <a:t> of data models, </a:t>
            </a:r>
            <a:r>
              <a:rPr lang="en" sz="1300" u="sng">
                <a:solidFill>
                  <a:schemeClr val="hlink"/>
                </a:solidFill>
                <a:hlinkClick r:id="rId8"/>
              </a:rPr>
              <a:t>quick list</a:t>
            </a:r>
            <a:r>
              <a:rPr lang="en" sz="1300">
                <a:solidFill>
                  <a:srgbClr val="012E67"/>
                </a:solidFill>
              </a:rPr>
              <a:t>.  </a:t>
            </a:r>
            <a:endParaRPr sz="1300">
              <a:solidFill>
                <a:srgbClr val="012E67"/>
              </a:solidFill>
            </a:endParaRPr>
          </a:p>
          <a:p>
            <a:pPr indent="-2476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300"/>
              <a:buChar char="▪"/>
            </a:pPr>
            <a:r>
              <a:rPr lang="en" sz="1300">
                <a:solidFill>
                  <a:srgbClr val="012E67"/>
                </a:solidFill>
              </a:rPr>
              <a:t>Services for developers </a:t>
            </a:r>
            <a:endParaRPr sz="1300">
              <a:solidFill>
                <a:srgbClr val="012E67"/>
              </a:solidFill>
            </a:endParaRPr>
          </a:p>
          <a:p>
            <a:pPr indent="-2476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300"/>
              <a:buChar char="−"/>
            </a:pPr>
            <a:r>
              <a:rPr lang="en" sz="1300" u="sng">
                <a:solidFill>
                  <a:schemeClr val="hlink"/>
                </a:solidFill>
                <a:hlinkClick r:id="rId9"/>
              </a:rPr>
              <a:t>Checklist</a:t>
            </a:r>
            <a:r>
              <a:rPr lang="en" sz="1300">
                <a:solidFill>
                  <a:srgbClr val="012E67"/>
                </a:solidFill>
              </a:rPr>
              <a:t> for submitting your new data model</a:t>
            </a:r>
            <a:endParaRPr sz="1300">
              <a:solidFill>
                <a:srgbClr val="012E67"/>
              </a:solidFill>
            </a:endParaRPr>
          </a:p>
          <a:p>
            <a:pPr indent="-2476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300"/>
              <a:buChar char="−"/>
            </a:pPr>
            <a:r>
              <a:rPr lang="en" sz="1300">
                <a:solidFill>
                  <a:srgbClr val="012E67"/>
                </a:solidFill>
              </a:rPr>
              <a:t>Create your data model </a:t>
            </a:r>
            <a:r>
              <a:rPr lang="en" sz="1300" u="sng">
                <a:solidFill>
                  <a:schemeClr val="hlink"/>
                </a:solidFill>
                <a:hlinkClick r:id="rId10"/>
              </a:rPr>
              <a:t>with an </a:t>
            </a:r>
            <a:r>
              <a:rPr lang="en" sz="1300" u="sng">
                <a:solidFill>
                  <a:schemeClr val="hlink"/>
                </a:solidFill>
                <a:hlinkClick r:id="rId11"/>
              </a:rPr>
              <a:t>editor</a:t>
            </a:r>
            <a:endParaRPr sz="1300">
              <a:solidFill>
                <a:srgbClr val="012E67"/>
              </a:solidFill>
            </a:endParaRPr>
          </a:p>
          <a:p>
            <a:pPr indent="-2476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300"/>
              <a:buChar char="−"/>
            </a:pPr>
            <a:r>
              <a:rPr lang="en" sz="1300">
                <a:solidFill>
                  <a:srgbClr val="012E67"/>
                </a:solidFill>
              </a:rPr>
              <a:t>Create your data model in the </a:t>
            </a:r>
            <a:r>
              <a:rPr lang="en" sz="1300" u="sng">
                <a:solidFill>
                  <a:schemeClr val="hlink"/>
                </a:solidFill>
                <a:hlinkClick r:id="rId12"/>
              </a:rPr>
              <a:t>incubated repository</a:t>
            </a:r>
            <a:endParaRPr sz="1300">
              <a:solidFill>
                <a:srgbClr val="012E67"/>
              </a:solidFill>
            </a:endParaRPr>
          </a:p>
          <a:p>
            <a:pPr indent="-2476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300"/>
              <a:buChar char="−"/>
            </a:pPr>
            <a:r>
              <a:rPr lang="en" sz="1300" u="sng">
                <a:solidFill>
                  <a:schemeClr val="hlink"/>
                </a:solidFill>
                <a:hlinkClick r:id="rId13"/>
              </a:rPr>
              <a:t>Create a examples</a:t>
            </a:r>
            <a:r>
              <a:rPr lang="en" sz="1300">
                <a:solidFill>
                  <a:srgbClr val="012E67"/>
                </a:solidFill>
              </a:rPr>
              <a:t> compliant with a data model (NGSI-LD)</a:t>
            </a:r>
            <a:endParaRPr sz="1300">
              <a:solidFill>
                <a:srgbClr val="012E67"/>
              </a:solidFill>
            </a:endParaRPr>
          </a:p>
          <a:p>
            <a:pPr indent="-2476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300"/>
              <a:buChar char="−"/>
            </a:pPr>
            <a:r>
              <a:rPr lang="en" sz="1300" u="sng">
                <a:solidFill>
                  <a:schemeClr val="hlink"/>
                </a:solidFill>
                <a:hlinkClick r:id="rId14"/>
              </a:rPr>
              <a:t>Validate</a:t>
            </a:r>
            <a:r>
              <a:rPr lang="en" sz="1300">
                <a:solidFill>
                  <a:srgbClr val="012E67"/>
                </a:solidFill>
              </a:rPr>
              <a:t> if your data model is well documented</a:t>
            </a:r>
            <a:endParaRPr sz="1300">
              <a:solidFill>
                <a:srgbClr val="012E67"/>
              </a:solidFill>
            </a:endParaRPr>
          </a:p>
          <a:p>
            <a:pPr indent="-2476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300"/>
              <a:buChar char="−"/>
            </a:pPr>
            <a:r>
              <a:rPr lang="en" sz="1300" u="sng">
                <a:solidFill>
                  <a:schemeClr val="hlink"/>
                </a:solidFill>
                <a:hlinkClick r:id="rId15"/>
              </a:rPr>
              <a:t>Validate your payload</a:t>
            </a:r>
            <a:r>
              <a:rPr lang="en" sz="1300">
                <a:solidFill>
                  <a:srgbClr val="012E67"/>
                </a:solidFill>
              </a:rPr>
              <a:t> (external)</a:t>
            </a:r>
            <a:endParaRPr sz="1300">
              <a:solidFill>
                <a:srgbClr val="012E67"/>
              </a:solidFill>
            </a:endParaRPr>
          </a:p>
          <a:p>
            <a:pPr indent="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2E6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2E6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2E67"/>
              </a:solidFill>
            </a:endParaRPr>
          </a:p>
          <a:p>
            <a:pPr indent="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2E67"/>
              </a:solidFill>
            </a:endParaRPr>
          </a:p>
          <a:p>
            <a:pPr indent="-234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100"/>
              <a:buChar char="▪"/>
            </a:pPr>
            <a:r>
              <a:t/>
            </a:r>
            <a:endParaRPr sz="1100">
              <a:solidFill>
                <a:srgbClr val="012E6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2E6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2E67"/>
              </a:solidFill>
            </a:endParaRPr>
          </a:p>
          <a:p>
            <a:pPr indent="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2E67"/>
              </a:solidFill>
            </a:endParaRPr>
          </a:p>
        </p:txBody>
      </p:sp>
      <p:pic>
        <p:nvPicPr>
          <p:cNvPr id="452" name="Google Shape;452;p5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961825" y="1171625"/>
            <a:ext cx="3066224" cy="32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4"/>
          <p:cNvSpPr txBox="1"/>
          <p:nvPr>
            <p:ph idx="12" type="sldNum"/>
          </p:nvPr>
        </p:nvSpPr>
        <p:spPr>
          <a:xfrm>
            <a:off x="4055340" y="4869659"/>
            <a:ext cx="10332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454" name="Google Shape;454;p54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and contents. Verticals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5"/>
          <p:cNvSpPr txBox="1"/>
          <p:nvPr>
            <p:ph idx="12" type="sldNum"/>
          </p:nvPr>
        </p:nvSpPr>
        <p:spPr>
          <a:xfrm>
            <a:off x="4055464" y="4767271"/>
            <a:ext cx="1032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55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and contents. Verticals</a:t>
            </a:r>
            <a:endParaRPr/>
          </a:p>
        </p:txBody>
      </p:sp>
      <p:sp>
        <p:nvSpPr>
          <p:cNvPr id="461" name="Google Shape;461;p55"/>
          <p:cNvSpPr txBox="1"/>
          <p:nvPr/>
        </p:nvSpPr>
        <p:spPr>
          <a:xfrm>
            <a:off x="359051" y="1080000"/>
            <a:ext cx="48939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Contents</a:t>
            </a:r>
            <a:r>
              <a:rPr lang="en" sz="1500">
                <a:solidFill>
                  <a:srgbClr val="000000"/>
                </a:solidFill>
              </a:rPr>
              <a:t>: 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i="1" lang="en" sz="1300">
                <a:solidFill>
                  <a:schemeClr val="accent2"/>
                </a:solidFill>
              </a:rPr>
              <a:t>schema.json</a:t>
            </a:r>
            <a:r>
              <a:rPr lang="en" sz="1300">
                <a:solidFill>
                  <a:schemeClr val="dk1"/>
                </a:solidFill>
              </a:rPr>
              <a:t> single source of truth of the model. Validates </a:t>
            </a:r>
            <a:r>
              <a:rPr lang="en" sz="1300" u="sng">
                <a:solidFill>
                  <a:schemeClr val="dk1"/>
                </a:solidFill>
              </a:rPr>
              <a:t>only</a:t>
            </a:r>
            <a:r>
              <a:rPr lang="en" sz="1300">
                <a:solidFill>
                  <a:schemeClr val="dk1"/>
                </a:solidFill>
              </a:rPr>
              <a:t> the key-values payloads</a:t>
            </a:r>
            <a:endParaRPr i="1" sz="1300">
              <a:solidFill>
                <a:schemeClr val="accent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i="1" lang="en" sz="1300">
                <a:solidFill>
                  <a:schemeClr val="accent2"/>
                </a:solidFill>
              </a:rPr>
              <a:t>examples</a:t>
            </a:r>
            <a:r>
              <a:rPr lang="en" sz="1300">
                <a:solidFill>
                  <a:schemeClr val="dk1"/>
                </a:solidFill>
              </a:rPr>
              <a:t> : Directory for examples</a:t>
            </a:r>
            <a:endParaRPr i="1" sz="1300">
              <a:solidFill>
                <a:schemeClr val="accent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i="1" lang="en" sz="1300">
                <a:solidFill>
                  <a:schemeClr val="accent2"/>
                </a:solidFill>
              </a:rPr>
              <a:t>ADOPTERS</a:t>
            </a:r>
            <a:r>
              <a:rPr lang="en" sz="1300">
                <a:solidFill>
                  <a:schemeClr val="dk1"/>
                </a:solidFill>
              </a:rPr>
              <a:t>.</a:t>
            </a:r>
            <a:r>
              <a:rPr i="1" lang="en" sz="1300">
                <a:solidFill>
                  <a:schemeClr val="accent2"/>
                </a:solidFill>
              </a:rPr>
              <a:t>yaml</a:t>
            </a:r>
            <a:r>
              <a:rPr lang="en" sz="1300">
                <a:solidFill>
                  <a:schemeClr val="dk1"/>
                </a:solidFill>
              </a:rPr>
              <a:t> use cases of the data model</a:t>
            </a:r>
            <a:endParaRPr i="1" sz="1300">
              <a:solidFill>
                <a:schemeClr val="accent2"/>
              </a:solidFill>
            </a:endParaRPr>
          </a:p>
          <a:p>
            <a:pPr indent="0" lvl="0" marL="9144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accent2"/>
              </a:solidFill>
            </a:endParaRPr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i="1" lang="en" sz="1300">
                <a:solidFill>
                  <a:schemeClr val="accent2"/>
                </a:solidFill>
              </a:rPr>
              <a:t>doc</a:t>
            </a:r>
            <a:r>
              <a:rPr lang="en" sz="1300"/>
              <a:t>: directory for </a:t>
            </a:r>
            <a:r>
              <a:rPr lang="en" sz="1300">
                <a:solidFill>
                  <a:schemeClr val="dk1"/>
                </a:solidFill>
              </a:rPr>
              <a:t>specifications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300"/>
              <a:buChar char="■"/>
            </a:pPr>
            <a:r>
              <a:rPr i="1" lang="en" sz="1300">
                <a:solidFill>
                  <a:schemeClr val="accent2"/>
                </a:solidFill>
              </a:rPr>
              <a:t>LICENSE</a:t>
            </a:r>
            <a:r>
              <a:rPr lang="en" sz="1300"/>
              <a:t>.</a:t>
            </a:r>
            <a:r>
              <a:rPr i="1" lang="en" sz="1300">
                <a:solidFill>
                  <a:schemeClr val="accent2"/>
                </a:solidFill>
              </a:rPr>
              <a:t>md</a:t>
            </a:r>
            <a:r>
              <a:rPr lang="en" sz="1300"/>
              <a:t> license of the data model. I.e. CC-BY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300"/>
              <a:buChar char="■"/>
            </a:pPr>
            <a:r>
              <a:rPr i="1" lang="en" sz="1300">
                <a:solidFill>
                  <a:schemeClr val="accent2"/>
                </a:solidFill>
              </a:rPr>
              <a:t>README</a:t>
            </a:r>
            <a:r>
              <a:rPr lang="en" sz="1300"/>
              <a:t>.</a:t>
            </a:r>
            <a:r>
              <a:rPr i="1" lang="en" sz="1300">
                <a:solidFill>
                  <a:schemeClr val="accent2"/>
                </a:solidFill>
              </a:rPr>
              <a:t>md</a:t>
            </a:r>
            <a:r>
              <a:rPr lang="en" sz="1300"/>
              <a:t> pointer to the main elements of the data model, including examples, specifications and other services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300"/>
              <a:buChar char="■"/>
            </a:pPr>
            <a:r>
              <a:rPr i="1" lang="en" sz="1300">
                <a:solidFill>
                  <a:schemeClr val="accent2"/>
                </a:solidFill>
              </a:rPr>
              <a:t>model.yaml</a:t>
            </a:r>
            <a:r>
              <a:rPr lang="en" sz="1300"/>
              <a:t> technical description of the attributes for embedding into the specifications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300"/>
              <a:buChar char="■"/>
            </a:pPr>
            <a:r>
              <a:rPr i="1" lang="en" sz="1300">
                <a:solidFill>
                  <a:schemeClr val="accent2"/>
                </a:solidFill>
              </a:rPr>
              <a:t>notes</a:t>
            </a:r>
            <a:r>
              <a:rPr lang="en" sz="1300"/>
              <a:t>.</a:t>
            </a:r>
            <a:r>
              <a:rPr i="1" lang="en" sz="1300">
                <a:solidFill>
                  <a:schemeClr val="accent2"/>
                </a:solidFill>
              </a:rPr>
              <a:t>yaml</a:t>
            </a:r>
            <a:r>
              <a:rPr lang="en" sz="1300"/>
              <a:t> additional file for customization contents for the specifications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300"/>
              <a:buChar char="■"/>
            </a:pPr>
            <a:r>
              <a:rPr i="1" lang="en" sz="1300">
                <a:solidFill>
                  <a:schemeClr val="accent2"/>
                </a:solidFill>
              </a:rPr>
              <a:t>swagger.yaml</a:t>
            </a:r>
            <a:r>
              <a:rPr lang="en" sz="1300">
                <a:solidFill>
                  <a:schemeClr val="dk1"/>
                </a:solidFill>
              </a:rPr>
              <a:t> yaml file required for the interactive specification and future test of services</a:t>
            </a:r>
            <a:endParaRPr sz="13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462" name="Google Shape;4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038" y="1066800"/>
            <a:ext cx="2447925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5"/>
          <p:cNvSpPr txBox="1"/>
          <p:nvPr/>
        </p:nvSpPr>
        <p:spPr>
          <a:xfrm>
            <a:off x="7101000" y="1621100"/>
            <a:ext cx="2043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■"/>
            </a:pPr>
            <a:r>
              <a:rPr lang="en" sz="1300">
                <a:solidFill>
                  <a:schemeClr val="accent5"/>
                </a:solidFill>
              </a:rPr>
              <a:t>Mandatory</a:t>
            </a:r>
            <a:endParaRPr sz="1300">
              <a:solidFill>
                <a:schemeClr val="accent5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■"/>
            </a:pPr>
            <a:r>
              <a:rPr lang="en" sz="1300">
                <a:solidFill>
                  <a:schemeClr val="dk1"/>
                </a:solidFill>
              </a:rPr>
              <a:t>Optional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</a:pPr>
            <a:r>
              <a:rPr lang="en" sz="1300">
                <a:solidFill>
                  <a:schemeClr val="dk1"/>
                </a:solidFill>
              </a:rPr>
              <a:t>Automatic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64" name="Google Shape;464;p55"/>
          <p:cNvSpPr/>
          <p:nvPr/>
        </p:nvSpPr>
        <p:spPr>
          <a:xfrm>
            <a:off x="5245200" y="1555925"/>
            <a:ext cx="109500" cy="1179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5"/>
          <p:cNvSpPr/>
          <p:nvPr/>
        </p:nvSpPr>
        <p:spPr>
          <a:xfrm>
            <a:off x="5245200" y="3656175"/>
            <a:ext cx="109500" cy="1179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5"/>
          <p:cNvSpPr/>
          <p:nvPr/>
        </p:nvSpPr>
        <p:spPr>
          <a:xfrm>
            <a:off x="5245200" y="3275175"/>
            <a:ext cx="109500" cy="1179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5"/>
          <p:cNvSpPr/>
          <p:nvPr/>
        </p:nvSpPr>
        <p:spPr>
          <a:xfrm>
            <a:off x="5245200" y="2894175"/>
            <a:ext cx="109500" cy="117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5"/>
          <p:cNvSpPr/>
          <p:nvPr/>
        </p:nvSpPr>
        <p:spPr>
          <a:xfrm>
            <a:off x="5245200" y="2589375"/>
            <a:ext cx="109500" cy="117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5"/>
          <p:cNvSpPr/>
          <p:nvPr/>
        </p:nvSpPr>
        <p:spPr>
          <a:xfrm>
            <a:off x="5245200" y="2208375"/>
            <a:ext cx="109500" cy="117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70" name="Google Shape;470;p55"/>
          <p:cNvSpPr/>
          <p:nvPr/>
        </p:nvSpPr>
        <p:spPr>
          <a:xfrm>
            <a:off x="5245200" y="3960975"/>
            <a:ext cx="109500" cy="117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5"/>
          <p:cNvSpPr/>
          <p:nvPr/>
        </p:nvSpPr>
        <p:spPr>
          <a:xfrm>
            <a:off x="5245200" y="1903575"/>
            <a:ext cx="109500" cy="1179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5"/>
          <p:cNvSpPr/>
          <p:nvPr/>
        </p:nvSpPr>
        <p:spPr>
          <a:xfrm>
            <a:off x="5245200" y="1217775"/>
            <a:ext cx="109500" cy="117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6"/>
          <p:cNvSpPr txBox="1"/>
          <p:nvPr>
            <p:ph type="ctrTitle"/>
          </p:nvPr>
        </p:nvSpPr>
        <p:spPr>
          <a:xfrm>
            <a:off x="359054" y="2339590"/>
            <a:ext cx="8425500" cy="7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Smart Data Models: Become a contributor.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/>
          <p:nvPr/>
        </p:nvSpPr>
        <p:spPr>
          <a:xfrm>
            <a:off x="359054" y="1080000"/>
            <a:ext cx="80991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>
                <a:solidFill>
                  <a:srgbClr val="000000"/>
                </a:solidFill>
              </a:rPr>
              <a:t>About: 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300">
                <a:solidFill>
                  <a:srgbClr val="000000"/>
                </a:solidFill>
              </a:rPr>
              <a:t>During this part of the session you will get introduced to the Smart Data Models </a:t>
            </a:r>
            <a:r>
              <a:rPr lang="en" sz="1300"/>
              <a:t>Program</a:t>
            </a:r>
            <a:r>
              <a:rPr lang="en" sz="1300">
                <a:solidFill>
                  <a:srgbClr val="000000"/>
                </a:solidFill>
              </a:rPr>
              <a:t> </a:t>
            </a:r>
            <a:endParaRPr sz="13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>
                <a:solidFill>
                  <a:srgbClr val="000000"/>
                </a:solidFill>
              </a:rPr>
              <a:t>This session will: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300">
                <a:solidFill>
                  <a:srgbClr val="000000"/>
                </a:solidFill>
              </a:rPr>
              <a:t>Explain basics about the Smart Data Models </a:t>
            </a:r>
            <a:r>
              <a:rPr lang="en" sz="1300"/>
              <a:t>program</a:t>
            </a:r>
            <a:r>
              <a:rPr lang="en" sz="1300">
                <a:solidFill>
                  <a:srgbClr val="000000"/>
                </a:solidFill>
              </a:rPr>
              <a:t> and how it is governed</a:t>
            </a:r>
            <a:endParaRPr sz="13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300">
                <a:solidFill>
                  <a:srgbClr val="000000"/>
                </a:solidFill>
              </a:rPr>
              <a:t>Introduce you to data models for specific verticals that are already available</a:t>
            </a:r>
            <a:endParaRPr sz="13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300">
                <a:solidFill>
                  <a:srgbClr val="000000"/>
                </a:solidFill>
              </a:rPr>
              <a:t>Explain how you may contribute extensions to existing data models under Smart Data Models</a:t>
            </a:r>
            <a:endParaRPr sz="13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300">
                <a:solidFill>
                  <a:srgbClr val="000000"/>
                </a:solidFill>
              </a:rPr>
              <a:t>Explain how you may contribute new data models under Smart Data Models</a:t>
            </a:r>
            <a:endParaRPr sz="13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>
                <a:solidFill>
                  <a:srgbClr val="000000"/>
                </a:solidFill>
              </a:rPr>
              <a:t>Goals: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300">
                <a:solidFill>
                  <a:srgbClr val="000000"/>
                </a:solidFill>
              </a:rPr>
              <a:t>After this session you will be able to implement a service using a Smart Data Model</a:t>
            </a:r>
            <a:endParaRPr sz="13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300">
                <a:solidFill>
                  <a:srgbClr val="000000"/>
                </a:solidFill>
              </a:rPr>
              <a:t>You will be able to explain how to become an active contributor to the Smart Data Model </a:t>
            </a:r>
            <a:r>
              <a:rPr lang="en" sz="1300"/>
              <a:t>program</a:t>
            </a:r>
            <a:endParaRPr sz="13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>
                <a:solidFill>
                  <a:srgbClr val="000000"/>
                </a:solidFill>
              </a:rPr>
              <a:t>Link to the content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t/>
            </a:r>
            <a:endParaRPr sz="1500"/>
          </a:p>
        </p:txBody>
      </p:sp>
      <p:sp>
        <p:nvSpPr>
          <p:cNvPr id="205" name="Google Shape;205;p39"/>
          <p:cNvSpPr txBox="1"/>
          <p:nvPr>
            <p:ph type="title"/>
          </p:nvPr>
        </p:nvSpPr>
        <p:spPr>
          <a:xfrm>
            <a:off x="359050" y="270000"/>
            <a:ext cx="8099100" cy="4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and goals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7"/>
          <p:cNvSpPr txBox="1"/>
          <p:nvPr/>
        </p:nvSpPr>
        <p:spPr>
          <a:xfrm>
            <a:off x="4055400" y="4869720"/>
            <a:ext cx="103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" name="Google Shape;483;p57"/>
          <p:cNvSpPr/>
          <p:nvPr/>
        </p:nvSpPr>
        <p:spPr>
          <a:xfrm>
            <a:off x="1038056" y="1166569"/>
            <a:ext cx="303000" cy="27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</a:t>
            </a:r>
            <a:endParaRPr sz="1100"/>
          </a:p>
        </p:txBody>
      </p:sp>
      <p:sp>
        <p:nvSpPr>
          <p:cNvPr id="484" name="Google Shape;484;p57"/>
          <p:cNvSpPr/>
          <p:nvPr/>
        </p:nvSpPr>
        <p:spPr>
          <a:xfrm>
            <a:off x="464306" y="1618069"/>
            <a:ext cx="1463400" cy="454500"/>
          </a:xfrm>
          <a:prstGeom prst="diamond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 you have a use case?</a:t>
            </a:r>
            <a:endParaRPr sz="800"/>
          </a:p>
        </p:txBody>
      </p:sp>
      <p:sp>
        <p:nvSpPr>
          <p:cNvPr id="485" name="Google Shape;485;p57"/>
          <p:cNvSpPr/>
          <p:nvPr/>
        </p:nvSpPr>
        <p:spPr>
          <a:xfrm>
            <a:off x="2129794" y="1742569"/>
            <a:ext cx="858600" cy="227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uFill>
                  <a:noFill/>
                </a:uFill>
                <a:hlinkClick r:id="rId3"/>
              </a:rPr>
              <a:t>Exception management</a:t>
            </a:r>
            <a:endParaRPr sz="800"/>
          </a:p>
        </p:txBody>
      </p:sp>
      <p:cxnSp>
        <p:nvCxnSpPr>
          <p:cNvPr id="486" name="Google Shape;486;p57"/>
          <p:cNvCxnSpPr>
            <a:stCxn id="484" idx="3"/>
            <a:endCxn id="485" idx="1"/>
          </p:cNvCxnSpPr>
          <p:nvPr/>
        </p:nvCxnSpPr>
        <p:spPr>
          <a:xfrm>
            <a:off x="1927706" y="1845319"/>
            <a:ext cx="2022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7" name="Google Shape;487;p57"/>
          <p:cNvSpPr txBox="1"/>
          <p:nvPr/>
        </p:nvSpPr>
        <p:spPr>
          <a:xfrm>
            <a:off x="1769306" y="1614431"/>
            <a:ext cx="485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No</a:t>
            </a:r>
            <a:endParaRPr sz="1100"/>
          </a:p>
        </p:txBody>
      </p:sp>
      <p:sp>
        <p:nvSpPr>
          <p:cNvPr id="488" name="Google Shape;488;p57"/>
          <p:cNvSpPr txBox="1"/>
          <p:nvPr/>
        </p:nvSpPr>
        <p:spPr>
          <a:xfrm>
            <a:off x="626306" y="2014481"/>
            <a:ext cx="485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Yes</a:t>
            </a:r>
            <a:endParaRPr sz="1100"/>
          </a:p>
        </p:txBody>
      </p:sp>
      <p:sp>
        <p:nvSpPr>
          <p:cNvPr id="489" name="Google Shape;489;p57"/>
          <p:cNvSpPr/>
          <p:nvPr/>
        </p:nvSpPr>
        <p:spPr>
          <a:xfrm>
            <a:off x="464306" y="2189569"/>
            <a:ext cx="1463400" cy="454500"/>
          </a:xfrm>
          <a:prstGeom prst="diamond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uFill>
                  <a:noFill/>
                </a:uFill>
                <a:hlinkClick r:id="rId4"/>
              </a:rPr>
              <a:t>Is any data model related</a:t>
            </a:r>
            <a:r>
              <a:rPr lang="en" sz="800"/>
              <a:t>?</a:t>
            </a:r>
            <a:endParaRPr sz="800"/>
          </a:p>
        </p:txBody>
      </p:sp>
      <p:cxnSp>
        <p:nvCxnSpPr>
          <p:cNvPr id="490" name="Google Shape;490;p57"/>
          <p:cNvCxnSpPr>
            <a:stCxn id="484" idx="2"/>
            <a:endCxn id="489" idx="0"/>
          </p:cNvCxnSpPr>
          <p:nvPr/>
        </p:nvCxnSpPr>
        <p:spPr>
          <a:xfrm>
            <a:off x="1196006" y="2072569"/>
            <a:ext cx="0" cy="11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57"/>
          <p:cNvCxnSpPr>
            <a:endCxn id="492" idx="1"/>
          </p:cNvCxnSpPr>
          <p:nvPr/>
        </p:nvCxnSpPr>
        <p:spPr>
          <a:xfrm>
            <a:off x="1927744" y="2416894"/>
            <a:ext cx="2022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3" name="Google Shape;493;p57"/>
          <p:cNvSpPr txBox="1"/>
          <p:nvPr/>
        </p:nvSpPr>
        <p:spPr>
          <a:xfrm>
            <a:off x="1769306" y="2185931"/>
            <a:ext cx="485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Yes</a:t>
            </a:r>
            <a:endParaRPr sz="1100"/>
          </a:p>
        </p:txBody>
      </p:sp>
      <p:sp>
        <p:nvSpPr>
          <p:cNvPr id="494" name="Google Shape;494;p57"/>
          <p:cNvSpPr/>
          <p:nvPr/>
        </p:nvSpPr>
        <p:spPr>
          <a:xfrm>
            <a:off x="1443994" y="2885569"/>
            <a:ext cx="1463400" cy="351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Access </a:t>
            </a:r>
            <a:r>
              <a:rPr lang="en" sz="800">
                <a:uFill>
                  <a:noFill/>
                </a:uFill>
                <a:hlinkClick r:id="rId5"/>
              </a:rPr>
              <a:t>contribution manual</a:t>
            </a:r>
            <a:r>
              <a:rPr lang="en" sz="800"/>
              <a:t> and draft yor data model (</a:t>
            </a:r>
            <a:r>
              <a:rPr lang="en" sz="800">
                <a:uFill>
                  <a:noFill/>
                </a:uFill>
                <a:hlinkClick r:id="rId6"/>
              </a:rPr>
              <a:t>tool</a:t>
            </a:r>
            <a:r>
              <a:rPr lang="en" sz="800"/>
              <a:t>) in your repository</a:t>
            </a:r>
            <a:endParaRPr sz="800"/>
          </a:p>
        </p:txBody>
      </p:sp>
      <p:sp>
        <p:nvSpPr>
          <p:cNvPr id="495" name="Google Shape;495;p57"/>
          <p:cNvSpPr/>
          <p:nvPr/>
        </p:nvSpPr>
        <p:spPr>
          <a:xfrm>
            <a:off x="1443994" y="3342769"/>
            <a:ext cx="1463400" cy="310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7"/>
              </a:rPr>
              <a:t>Ask permission</a:t>
            </a:r>
            <a:r>
              <a:rPr lang="en" sz="800"/>
              <a:t> to contribute in the </a:t>
            </a:r>
            <a:r>
              <a:rPr lang="en" sz="800" u="sng">
                <a:solidFill>
                  <a:schemeClr val="hlink"/>
                </a:solidFill>
                <a:hlinkClick r:id="rId8"/>
              </a:rPr>
              <a:t>incubated repository</a:t>
            </a:r>
            <a:endParaRPr sz="800"/>
          </a:p>
        </p:txBody>
      </p:sp>
      <p:cxnSp>
        <p:nvCxnSpPr>
          <p:cNvPr id="496" name="Google Shape;496;p57"/>
          <p:cNvCxnSpPr>
            <a:stCxn id="489" idx="2"/>
            <a:endCxn id="494" idx="1"/>
          </p:cNvCxnSpPr>
          <p:nvPr/>
        </p:nvCxnSpPr>
        <p:spPr>
          <a:xfrm flipH="1" rot="-5400000">
            <a:off x="1111256" y="2728819"/>
            <a:ext cx="417600" cy="248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57"/>
          <p:cNvCxnSpPr>
            <a:stCxn id="489" idx="2"/>
            <a:endCxn id="495" idx="1"/>
          </p:cNvCxnSpPr>
          <p:nvPr/>
        </p:nvCxnSpPr>
        <p:spPr>
          <a:xfrm flipH="1" rot="-5400000">
            <a:off x="893006" y="2947069"/>
            <a:ext cx="854100" cy="248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p57"/>
          <p:cNvSpPr txBox="1"/>
          <p:nvPr/>
        </p:nvSpPr>
        <p:spPr>
          <a:xfrm>
            <a:off x="218831" y="2928881"/>
            <a:ext cx="858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Option 1</a:t>
            </a:r>
            <a:endParaRPr sz="1100"/>
          </a:p>
        </p:txBody>
      </p:sp>
      <p:sp>
        <p:nvSpPr>
          <p:cNvPr id="499" name="Google Shape;499;p57"/>
          <p:cNvSpPr txBox="1"/>
          <p:nvPr/>
        </p:nvSpPr>
        <p:spPr>
          <a:xfrm>
            <a:off x="218831" y="3328931"/>
            <a:ext cx="93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Option 2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(recommended)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00" name="Google Shape;500;p57"/>
          <p:cNvSpPr/>
          <p:nvPr/>
        </p:nvSpPr>
        <p:spPr>
          <a:xfrm>
            <a:off x="3730000" y="1298727"/>
            <a:ext cx="1463400" cy="570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Pull request on </a:t>
            </a:r>
            <a:r>
              <a:rPr lang="en" sz="800">
                <a:solidFill>
                  <a:schemeClr val="dk1"/>
                </a:solidFill>
              </a:rPr>
              <a:t>the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incubated repository</a:t>
            </a:r>
            <a:r>
              <a:rPr lang="en" sz="800"/>
              <a:t> after completing the </a:t>
            </a:r>
            <a:r>
              <a:rPr lang="en" sz="800" u="sng">
                <a:solidFill>
                  <a:schemeClr val="hlink"/>
                </a:solidFill>
                <a:hlinkClick r:id="rId10"/>
              </a:rPr>
              <a:t>contribution checklist</a:t>
            </a:r>
            <a:r>
              <a:rPr lang="en" sz="800"/>
              <a:t> </a:t>
            </a:r>
            <a:endParaRPr sz="800"/>
          </a:p>
        </p:txBody>
      </p:sp>
      <p:sp>
        <p:nvSpPr>
          <p:cNvPr id="501" name="Google Shape;501;p57"/>
          <p:cNvSpPr/>
          <p:nvPr/>
        </p:nvSpPr>
        <p:spPr>
          <a:xfrm>
            <a:off x="1444000" y="3861600"/>
            <a:ext cx="1463400" cy="631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Work on the </a:t>
            </a:r>
            <a:r>
              <a:rPr lang="en" sz="800">
                <a:uFill>
                  <a:noFill/>
                </a:uFill>
                <a:hlinkClick r:id="rId11"/>
              </a:rPr>
              <a:t>incubated repository</a:t>
            </a:r>
            <a:r>
              <a:rPr lang="en" sz="800"/>
              <a:t> and ask for support through </a:t>
            </a:r>
            <a:r>
              <a:rPr lang="en" sz="800">
                <a:uFill>
                  <a:noFill/>
                </a:uFill>
                <a:hlinkClick r:id="rId12"/>
              </a:rPr>
              <a:t>issues</a:t>
            </a:r>
            <a:r>
              <a:rPr lang="en" sz="800"/>
              <a:t> or </a:t>
            </a:r>
            <a:r>
              <a:rPr lang="en" sz="800">
                <a:uFill>
                  <a:noFill/>
                </a:uFill>
                <a:hlinkClick r:id="rId13"/>
              </a:rPr>
              <a:t>mail</a:t>
            </a:r>
            <a:endParaRPr sz="800"/>
          </a:p>
        </p:txBody>
      </p:sp>
      <p:cxnSp>
        <p:nvCxnSpPr>
          <p:cNvPr id="502" name="Google Shape;502;p57"/>
          <p:cNvCxnSpPr>
            <a:stCxn id="501" idx="1"/>
            <a:endCxn id="495" idx="1"/>
          </p:cNvCxnSpPr>
          <p:nvPr/>
        </p:nvCxnSpPr>
        <p:spPr>
          <a:xfrm flipH="1" rot="10800000">
            <a:off x="1444000" y="3498300"/>
            <a:ext cx="600" cy="678900"/>
          </a:xfrm>
          <a:prstGeom prst="curvedConnector3">
            <a:avLst>
              <a:gd fmla="val -3968854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57"/>
          <p:cNvCxnSpPr>
            <a:stCxn id="495" idx="3"/>
            <a:endCxn id="501" idx="3"/>
          </p:cNvCxnSpPr>
          <p:nvPr/>
        </p:nvCxnSpPr>
        <p:spPr>
          <a:xfrm>
            <a:off x="2907394" y="3498169"/>
            <a:ext cx="600" cy="678900"/>
          </a:xfrm>
          <a:prstGeom prst="curvedConnector3">
            <a:avLst>
              <a:gd fmla="val 3968854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57"/>
          <p:cNvCxnSpPr>
            <a:stCxn id="494" idx="3"/>
            <a:endCxn id="500" idx="1"/>
          </p:cNvCxnSpPr>
          <p:nvPr/>
        </p:nvCxnSpPr>
        <p:spPr>
          <a:xfrm flipH="1" rot="10800000">
            <a:off x="2907394" y="1584019"/>
            <a:ext cx="822600" cy="1477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" name="Google Shape;505;p57"/>
          <p:cNvCxnSpPr>
            <a:stCxn id="495" idx="3"/>
            <a:endCxn id="500" idx="1"/>
          </p:cNvCxnSpPr>
          <p:nvPr/>
        </p:nvCxnSpPr>
        <p:spPr>
          <a:xfrm flipH="1" rot="10800000">
            <a:off x="2907394" y="1584169"/>
            <a:ext cx="822600" cy="1914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6" name="Google Shape;506;p57"/>
          <p:cNvSpPr/>
          <p:nvPr/>
        </p:nvSpPr>
        <p:spPr>
          <a:xfrm>
            <a:off x="3721856" y="2132419"/>
            <a:ext cx="1463400" cy="454500"/>
          </a:xfrm>
          <a:prstGeom prst="diamond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Pass the manual review?</a:t>
            </a:r>
            <a:endParaRPr sz="800"/>
          </a:p>
        </p:txBody>
      </p:sp>
      <p:cxnSp>
        <p:nvCxnSpPr>
          <p:cNvPr id="507" name="Google Shape;507;p57"/>
          <p:cNvCxnSpPr>
            <a:stCxn id="506" idx="3"/>
            <a:endCxn id="500" idx="3"/>
          </p:cNvCxnSpPr>
          <p:nvPr/>
        </p:nvCxnSpPr>
        <p:spPr>
          <a:xfrm flipH="1" rot="10800000">
            <a:off x="5185256" y="1584169"/>
            <a:ext cx="8100" cy="775500"/>
          </a:xfrm>
          <a:prstGeom prst="curvedConnector3">
            <a:avLst>
              <a:gd fmla="val 30403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57"/>
          <p:cNvSpPr txBox="1"/>
          <p:nvPr/>
        </p:nvSpPr>
        <p:spPr>
          <a:xfrm>
            <a:off x="5198306" y="1728731"/>
            <a:ext cx="485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No</a:t>
            </a:r>
            <a:endParaRPr sz="1100"/>
          </a:p>
        </p:txBody>
      </p:sp>
      <p:sp>
        <p:nvSpPr>
          <p:cNvPr id="509" name="Google Shape;509;p57"/>
          <p:cNvSpPr/>
          <p:nvPr/>
        </p:nvSpPr>
        <p:spPr>
          <a:xfrm>
            <a:off x="5101594" y="2028319"/>
            <a:ext cx="1032900" cy="227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Fix the comments</a:t>
            </a:r>
            <a:endParaRPr sz="800"/>
          </a:p>
        </p:txBody>
      </p:sp>
      <p:cxnSp>
        <p:nvCxnSpPr>
          <p:cNvPr id="510" name="Google Shape;510;p57"/>
          <p:cNvCxnSpPr>
            <a:stCxn id="500" idx="2"/>
            <a:endCxn id="506" idx="0"/>
          </p:cNvCxnSpPr>
          <p:nvPr/>
        </p:nvCxnSpPr>
        <p:spPr>
          <a:xfrm flipH="1">
            <a:off x="4453600" y="1869327"/>
            <a:ext cx="8100" cy="26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57"/>
          <p:cNvSpPr/>
          <p:nvPr/>
        </p:nvSpPr>
        <p:spPr>
          <a:xfrm>
            <a:off x="3922875" y="2942719"/>
            <a:ext cx="1068600" cy="227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Publication process</a:t>
            </a:r>
            <a:endParaRPr sz="800"/>
          </a:p>
        </p:txBody>
      </p:sp>
      <p:sp>
        <p:nvSpPr>
          <p:cNvPr id="512" name="Google Shape;512;p57"/>
          <p:cNvSpPr/>
          <p:nvPr/>
        </p:nvSpPr>
        <p:spPr>
          <a:xfrm>
            <a:off x="4295606" y="3452569"/>
            <a:ext cx="303000" cy="27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</a:t>
            </a:r>
            <a:endParaRPr sz="1100"/>
          </a:p>
        </p:txBody>
      </p:sp>
      <p:cxnSp>
        <p:nvCxnSpPr>
          <p:cNvPr id="513" name="Google Shape;513;p57"/>
          <p:cNvCxnSpPr>
            <a:stCxn id="506" idx="2"/>
            <a:endCxn id="511" idx="0"/>
          </p:cNvCxnSpPr>
          <p:nvPr/>
        </p:nvCxnSpPr>
        <p:spPr>
          <a:xfrm>
            <a:off x="4453556" y="2586919"/>
            <a:ext cx="3600" cy="35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Google Shape;514;p57"/>
          <p:cNvCxnSpPr>
            <a:stCxn id="511" idx="2"/>
            <a:endCxn id="512" idx="0"/>
          </p:cNvCxnSpPr>
          <p:nvPr/>
        </p:nvCxnSpPr>
        <p:spPr>
          <a:xfrm flipH="1">
            <a:off x="4446975" y="3170119"/>
            <a:ext cx="10200" cy="2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57"/>
          <p:cNvCxnSpPr>
            <a:endCxn id="484" idx="0"/>
          </p:cNvCxnSpPr>
          <p:nvPr/>
        </p:nvCxnSpPr>
        <p:spPr>
          <a:xfrm>
            <a:off x="1189406" y="1440169"/>
            <a:ext cx="6600" cy="17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6" name="Google Shape;516;p57"/>
          <p:cNvSpPr txBox="1"/>
          <p:nvPr/>
        </p:nvSpPr>
        <p:spPr>
          <a:xfrm>
            <a:off x="6413719" y="3996150"/>
            <a:ext cx="2250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LEGEND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1: Start new model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2: End new model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3: Start update existing model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17" name="Google Shape;517;p57"/>
          <p:cNvSpPr/>
          <p:nvPr/>
        </p:nvSpPr>
        <p:spPr>
          <a:xfrm>
            <a:off x="7496006" y="1280869"/>
            <a:ext cx="303000" cy="27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3</a:t>
            </a:r>
            <a:endParaRPr sz="1100"/>
          </a:p>
        </p:txBody>
      </p:sp>
      <p:sp>
        <p:nvSpPr>
          <p:cNvPr id="518" name="Google Shape;518;p57"/>
          <p:cNvSpPr/>
          <p:nvPr/>
        </p:nvSpPr>
        <p:spPr>
          <a:xfrm>
            <a:off x="6881381" y="1742569"/>
            <a:ext cx="1536900" cy="310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Create your proposal of update</a:t>
            </a:r>
            <a:endParaRPr sz="800"/>
          </a:p>
        </p:txBody>
      </p:sp>
      <p:cxnSp>
        <p:nvCxnSpPr>
          <p:cNvPr id="519" name="Google Shape;519;p57"/>
          <p:cNvCxnSpPr>
            <a:stCxn id="517" idx="4"/>
            <a:endCxn id="518" idx="0"/>
          </p:cNvCxnSpPr>
          <p:nvPr/>
        </p:nvCxnSpPr>
        <p:spPr>
          <a:xfrm>
            <a:off x="7647506" y="1554469"/>
            <a:ext cx="2400" cy="18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0" name="Google Shape;520;p57"/>
          <p:cNvSpPr/>
          <p:nvPr/>
        </p:nvSpPr>
        <p:spPr>
          <a:xfrm>
            <a:off x="6881381" y="2314069"/>
            <a:ext cx="1536900" cy="310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Pull request on the official repository of the data model</a:t>
            </a:r>
            <a:endParaRPr sz="800"/>
          </a:p>
        </p:txBody>
      </p:sp>
      <p:sp>
        <p:nvSpPr>
          <p:cNvPr id="521" name="Google Shape;521;p57"/>
          <p:cNvSpPr/>
          <p:nvPr/>
        </p:nvSpPr>
        <p:spPr>
          <a:xfrm>
            <a:off x="2123906" y="2309569"/>
            <a:ext cx="303000" cy="27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3</a:t>
            </a:r>
            <a:endParaRPr sz="1100"/>
          </a:p>
        </p:txBody>
      </p:sp>
      <p:sp>
        <p:nvSpPr>
          <p:cNvPr id="522" name="Google Shape;522;p57"/>
          <p:cNvSpPr txBox="1"/>
          <p:nvPr/>
        </p:nvSpPr>
        <p:spPr>
          <a:xfrm>
            <a:off x="797756" y="2643131"/>
            <a:ext cx="485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No</a:t>
            </a:r>
            <a:endParaRPr sz="1100"/>
          </a:p>
        </p:txBody>
      </p:sp>
      <p:sp>
        <p:nvSpPr>
          <p:cNvPr id="523" name="Google Shape;523;p57"/>
          <p:cNvSpPr txBox="1"/>
          <p:nvPr/>
        </p:nvSpPr>
        <p:spPr>
          <a:xfrm>
            <a:off x="3941006" y="2471681"/>
            <a:ext cx="485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Yes</a:t>
            </a:r>
            <a:endParaRPr sz="1100"/>
          </a:p>
        </p:txBody>
      </p:sp>
      <p:cxnSp>
        <p:nvCxnSpPr>
          <p:cNvPr id="524" name="Google Shape;524;p57"/>
          <p:cNvCxnSpPr>
            <a:stCxn id="518" idx="2"/>
            <a:endCxn id="520" idx="0"/>
          </p:cNvCxnSpPr>
          <p:nvPr/>
        </p:nvCxnSpPr>
        <p:spPr>
          <a:xfrm>
            <a:off x="7649831" y="2053369"/>
            <a:ext cx="0" cy="2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5" name="Google Shape;525;p57"/>
          <p:cNvSpPr/>
          <p:nvPr/>
        </p:nvSpPr>
        <p:spPr>
          <a:xfrm>
            <a:off x="6922931" y="2812894"/>
            <a:ext cx="1463400" cy="454500"/>
          </a:xfrm>
          <a:prstGeom prst="diamond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Pass the manual review?</a:t>
            </a:r>
            <a:endParaRPr sz="800"/>
          </a:p>
        </p:txBody>
      </p:sp>
      <p:cxnSp>
        <p:nvCxnSpPr>
          <p:cNvPr id="526" name="Google Shape;526;p57"/>
          <p:cNvCxnSpPr>
            <a:stCxn id="525" idx="3"/>
            <a:endCxn id="520" idx="3"/>
          </p:cNvCxnSpPr>
          <p:nvPr/>
        </p:nvCxnSpPr>
        <p:spPr>
          <a:xfrm flipH="1" rot="10800000">
            <a:off x="8386331" y="2469544"/>
            <a:ext cx="32100" cy="570600"/>
          </a:xfrm>
          <a:prstGeom prst="curvedConnector3">
            <a:avLst>
              <a:gd fmla="val 66318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7" name="Google Shape;527;p57"/>
          <p:cNvSpPr/>
          <p:nvPr/>
        </p:nvSpPr>
        <p:spPr>
          <a:xfrm>
            <a:off x="8111250" y="2662256"/>
            <a:ext cx="1032900" cy="227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Fix the comments</a:t>
            </a:r>
            <a:endParaRPr sz="800"/>
          </a:p>
        </p:txBody>
      </p:sp>
      <p:cxnSp>
        <p:nvCxnSpPr>
          <p:cNvPr id="528" name="Google Shape;528;p57"/>
          <p:cNvCxnSpPr>
            <a:stCxn id="520" idx="2"/>
            <a:endCxn id="525" idx="0"/>
          </p:cNvCxnSpPr>
          <p:nvPr/>
        </p:nvCxnSpPr>
        <p:spPr>
          <a:xfrm>
            <a:off x="7649831" y="2624869"/>
            <a:ext cx="4800" cy="18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9" name="Google Shape;529;p57"/>
          <p:cNvSpPr txBox="1"/>
          <p:nvPr/>
        </p:nvSpPr>
        <p:spPr>
          <a:xfrm>
            <a:off x="8398706" y="2871731"/>
            <a:ext cx="485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No</a:t>
            </a:r>
            <a:endParaRPr sz="1100"/>
          </a:p>
        </p:txBody>
      </p:sp>
      <p:sp>
        <p:nvSpPr>
          <p:cNvPr id="530" name="Google Shape;530;p57"/>
          <p:cNvSpPr txBox="1"/>
          <p:nvPr/>
        </p:nvSpPr>
        <p:spPr>
          <a:xfrm>
            <a:off x="6452503" y="2812894"/>
            <a:ext cx="485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Yes</a:t>
            </a:r>
            <a:endParaRPr sz="1100"/>
          </a:p>
        </p:txBody>
      </p:sp>
      <p:cxnSp>
        <p:nvCxnSpPr>
          <p:cNvPr id="531" name="Google Shape;531;p57"/>
          <p:cNvCxnSpPr>
            <a:stCxn id="525" idx="1"/>
            <a:endCxn id="511" idx="3"/>
          </p:cNvCxnSpPr>
          <p:nvPr/>
        </p:nvCxnSpPr>
        <p:spPr>
          <a:xfrm flipH="1">
            <a:off x="4991531" y="3040144"/>
            <a:ext cx="1931400" cy="16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2" name="Google Shape;532;p57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Smart Data Models: Become a contributor.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8"/>
          <p:cNvSpPr txBox="1"/>
          <p:nvPr/>
        </p:nvSpPr>
        <p:spPr>
          <a:xfrm>
            <a:off x="4055400" y="4869720"/>
            <a:ext cx="103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8" name="Google Shape;538;p58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Smart Data Models: Contribution Manual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39" name="Google Shape;539;p58"/>
          <p:cNvSpPr txBox="1"/>
          <p:nvPr/>
        </p:nvSpPr>
        <p:spPr>
          <a:xfrm>
            <a:off x="381000" y="1066800"/>
            <a:ext cx="4805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476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300"/>
              <a:buChar char="▪"/>
            </a:pPr>
            <a:r>
              <a:rPr lang="en" sz="1300">
                <a:solidFill>
                  <a:srgbClr val="012E67"/>
                </a:solidFill>
              </a:rPr>
              <a:t>Available at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https://bit.ly/contribution_manual</a:t>
            </a:r>
            <a:r>
              <a:rPr lang="en" sz="1300">
                <a:solidFill>
                  <a:srgbClr val="012E67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9"/>
          <p:cNvSpPr txBox="1"/>
          <p:nvPr>
            <p:ph type="ctrTitle"/>
          </p:nvPr>
        </p:nvSpPr>
        <p:spPr>
          <a:xfrm>
            <a:off x="359054" y="2339590"/>
            <a:ext cx="8425500" cy="7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Data Models: Exercises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Turn a data source definition into a data model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0"/>
          <p:cNvSpPr txBox="1"/>
          <p:nvPr/>
        </p:nvSpPr>
        <p:spPr>
          <a:xfrm>
            <a:off x="359054" y="1080000"/>
            <a:ext cx="80991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Expected knowledge from the participants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Knowledge of NGSI-v2 and NGSI-LD and their differences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Some work with a Context Broker (any of them)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JSON and JSON Schema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Git and GitHub concepts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A code editor like PyCharm</a:t>
            </a:r>
            <a:endParaRPr sz="1500"/>
          </a:p>
        </p:txBody>
      </p:sp>
      <p:sp>
        <p:nvSpPr>
          <p:cNvPr id="550" name="Google Shape;550;p60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51" name="Google Shape;551;p60"/>
          <p:cNvSpPr txBox="1"/>
          <p:nvPr/>
        </p:nvSpPr>
        <p:spPr>
          <a:xfrm>
            <a:off x="4055400" y="4869720"/>
            <a:ext cx="103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1"/>
          <p:cNvSpPr txBox="1"/>
          <p:nvPr/>
        </p:nvSpPr>
        <p:spPr>
          <a:xfrm>
            <a:off x="359052" y="1080000"/>
            <a:ext cx="44562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Generate the key-values of payload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Use the script or manually with your code editor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557" name="Google Shape;557;p61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start. Checking services @smartdatamodels</a:t>
            </a:r>
            <a:endParaRPr/>
          </a:p>
        </p:txBody>
      </p:sp>
      <p:pic>
        <p:nvPicPr>
          <p:cNvPr id="558" name="Google Shape;558;p61"/>
          <p:cNvPicPr preferRelativeResize="0"/>
          <p:nvPr/>
        </p:nvPicPr>
        <p:blipFill rotWithShape="1">
          <a:blip r:embed="rId3">
            <a:alphaModFix/>
          </a:blip>
          <a:srcRect b="0" l="0" r="0" t="60132"/>
          <a:stretch/>
        </p:blipFill>
        <p:spPr>
          <a:xfrm>
            <a:off x="782925" y="2703146"/>
            <a:ext cx="3527201" cy="3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252" y="1755319"/>
            <a:ext cx="3180291" cy="245368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1"/>
          <p:cNvSpPr/>
          <p:nvPr/>
        </p:nvSpPr>
        <p:spPr>
          <a:xfrm>
            <a:off x="3124350" y="2703150"/>
            <a:ext cx="731100" cy="32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61" name="Google Shape;561;p61"/>
          <p:cNvSpPr txBox="1"/>
          <p:nvPr/>
        </p:nvSpPr>
        <p:spPr>
          <a:xfrm>
            <a:off x="4055400" y="4869720"/>
            <a:ext cx="103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2"/>
          <p:cNvSpPr txBox="1"/>
          <p:nvPr/>
        </p:nvSpPr>
        <p:spPr>
          <a:xfrm>
            <a:off x="359054" y="1080000"/>
            <a:ext cx="80991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It is required </a:t>
            </a:r>
            <a:r>
              <a:rPr b="1" lang="en" sz="1500"/>
              <a:t>your github users</a:t>
            </a:r>
            <a:r>
              <a:rPr lang="en" sz="1500"/>
              <a:t> to be written here (</a:t>
            </a:r>
            <a:r>
              <a:rPr lang="en" sz="1500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http://bit.ly/github_users</a:t>
            </a:r>
            <a:r>
              <a:rPr lang="en" sz="1500"/>
              <a:t>) to grant you access to the incubated repository.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If you do not have a github user, then go here: </a:t>
            </a:r>
            <a:r>
              <a:rPr lang="en" sz="1500" u="sng">
                <a:solidFill>
                  <a:schemeClr val="hlink"/>
                </a:solidFill>
                <a:hlinkClick r:id="rId4"/>
              </a:rPr>
              <a:t>http://bit.ly/register_github</a:t>
            </a:r>
            <a:r>
              <a:rPr lang="en" sz="1500"/>
              <a:t>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Use the repository incubated. </a:t>
            </a:r>
            <a:r>
              <a:rPr lang="en" sz="1500" u="sng">
                <a:solidFill>
                  <a:schemeClr val="hlink"/>
                </a:solidFill>
                <a:hlinkClick r:id="rId5"/>
              </a:rPr>
              <a:t>https://github.com/smart-data-models/incubated/tree/master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The final exercise is to </a:t>
            </a:r>
            <a:r>
              <a:rPr b="1" lang="en" sz="1500"/>
              <a:t>submit a complete data model.</a:t>
            </a:r>
            <a:endParaRPr b="1"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Complete the creation of an official data model through all its steps.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It will be done with official sources, so the result of the exercise, if completed, will become an official data model of the program.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Comments to the contribution manual will be incorporated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If not completed during session time It can be completed afterwards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67" name="Google Shape;567;p62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68" name="Google Shape;568;p62"/>
          <p:cNvSpPr txBox="1"/>
          <p:nvPr/>
        </p:nvSpPr>
        <p:spPr>
          <a:xfrm>
            <a:off x="4055400" y="4869720"/>
            <a:ext cx="103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3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Become a contributor</a:t>
            </a:r>
            <a:endParaRPr/>
          </a:p>
        </p:txBody>
      </p:sp>
      <p:sp>
        <p:nvSpPr>
          <p:cNvPr id="574" name="Google Shape;574;p63"/>
          <p:cNvSpPr txBox="1"/>
          <p:nvPr/>
        </p:nvSpPr>
        <p:spPr>
          <a:xfrm>
            <a:off x="359054" y="1080000"/>
            <a:ext cx="80991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Checklist for contribution</a:t>
            </a:r>
            <a:endParaRPr sz="15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575" name="Google Shape;57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074" y="1494888"/>
            <a:ext cx="5264552" cy="30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3"/>
          <p:cNvSpPr/>
          <p:nvPr/>
        </p:nvSpPr>
        <p:spPr>
          <a:xfrm>
            <a:off x="7419750" y="4049300"/>
            <a:ext cx="958500" cy="11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577" name="Google Shape;57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450" y="1665275"/>
            <a:ext cx="2896550" cy="26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3"/>
          <p:cNvSpPr/>
          <p:nvPr/>
        </p:nvSpPr>
        <p:spPr>
          <a:xfrm flipH="1">
            <a:off x="4966820" y="2068575"/>
            <a:ext cx="1599355" cy="2191093"/>
          </a:xfrm>
          <a:custGeom>
            <a:rect b="b" l="l" r="r" t="t"/>
            <a:pathLst>
              <a:path extrusionOk="0" h="89478" w="193920">
                <a:moveTo>
                  <a:pt x="193920" y="89478"/>
                </a:moveTo>
                <a:cubicBezTo>
                  <a:pt x="177893" y="74729"/>
                  <a:pt x="130078" y="8705"/>
                  <a:pt x="97758" y="984"/>
                </a:cubicBezTo>
                <a:cubicBezTo>
                  <a:pt x="65438" y="-6736"/>
                  <a:pt x="16293" y="36127"/>
                  <a:pt x="0" y="43155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stealth"/>
          </a:ln>
        </p:spPr>
      </p:sp>
      <p:sp>
        <p:nvSpPr>
          <p:cNvPr id="579" name="Google Shape;579;p63"/>
          <p:cNvSpPr txBox="1"/>
          <p:nvPr/>
        </p:nvSpPr>
        <p:spPr>
          <a:xfrm>
            <a:off x="4055400" y="4869720"/>
            <a:ext cx="103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4"/>
          <p:cNvSpPr txBox="1"/>
          <p:nvPr/>
        </p:nvSpPr>
        <p:spPr>
          <a:xfrm>
            <a:off x="359054" y="1080000"/>
            <a:ext cx="80991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/>
              <a:t>Data sources</a:t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/>
              <a:t>These data sources have dozens of properties. We’ll only take a few for the exercise.</a:t>
            </a:r>
            <a:endParaRPr sz="1500"/>
          </a:p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https://www.schema.org/MedicalCondition</a:t>
            </a:r>
            <a:r>
              <a:rPr lang="en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https://www.schema.org/MedicalGuideline</a:t>
            </a:r>
            <a:r>
              <a:rPr lang="en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https://www.schema.org/Drug</a:t>
            </a:r>
            <a:r>
              <a:rPr lang="en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 u="sng">
                <a:solidFill>
                  <a:schemeClr val="hlink"/>
                </a:solidFill>
                <a:hlinkClick r:id="rId6"/>
              </a:rPr>
              <a:t>https://www.schema.org/MedicalScholarlyArticle</a:t>
            </a:r>
            <a:r>
              <a:rPr lang="en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 u="sng">
                <a:solidFill>
                  <a:schemeClr val="hlink"/>
                </a:solidFill>
                <a:hlinkClick r:id="rId7"/>
              </a:rPr>
              <a:t>https://www.schema.org/LocalBusiness</a:t>
            </a:r>
            <a:r>
              <a:rPr lang="en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b="1" lang="en" sz="1500" u="sng">
                <a:solidFill>
                  <a:schemeClr val="hlink"/>
                </a:solidFill>
                <a:hlinkClick r:id="rId8"/>
              </a:rPr>
              <a:t>https://www.schema.org/Organization</a:t>
            </a:r>
            <a:r>
              <a:rPr lang="en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 u="sng">
                <a:solidFill>
                  <a:schemeClr val="hlink"/>
                </a:solidFill>
                <a:hlinkClick r:id="rId9"/>
              </a:rPr>
              <a:t>https://www.schema.org/Restaurant</a:t>
            </a:r>
            <a:r>
              <a:rPr lang="en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Other available. </a:t>
            </a:r>
            <a:r>
              <a:rPr lang="en" sz="1500" u="sng">
                <a:solidFill>
                  <a:schemeClr val="hlink"/>
                </a:solidFill>
                <a:hlinkClick r:id="rId10"/>
              </a:rPr>
              <a:t>https://www.schema.org/docs/health-lifesci.home.html</a:t>
            </a:r>
            <a:r>
              <a:rPr lang="en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/>
              <a:t>Take a minimum of 5 properties, one an object / array.</a:t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85" name="Google Shape;585;p64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86" name="Google Shape;586;p64"/>
          <p:cNvSpPr txBox="1"/>
          <p:nvPr/>
        </p:nvSpPr>
        <p:spPr>
          <a:xfrm>
            <a:off x="4055400" y="4869720"/>
            <a:ext cx="103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5"/>
          <p:cNvSpPr txBox="1"/>
          <p:nvPr/>
        </p:nvSpPr>
        <p:spPr>
          <a:xfrm>
            <a:off x="359054" y="1080000"/>
            <a:ext cx="80991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/>
              <a:t>Data sources</a:t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/>
              <a:t>Other data sources could be valid as well as:</a:t>
            </a:r>
            <a:endParaRPr sz="1500"/>
          </a:p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It has documented attributes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It has clear data types for the attributes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It is on use in some </a:t>
            </a:r>
            <a:r>
              <a:rPr lang="en" sz="1500"/>
              <a:t>real case scenario</a:t>
            </a:r>
            <a:endParaRPr sz="1500"/>
          </a:p>
        </p:txBody>
      </p:sp>
      <p:sp>
        <p:nvSpPr>
          <p:cNvPr id="592" name="Google Shape;592;p65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93" name="Google Shape;593;p65"/>
          <p:cNvSpPr txBox="1"/>
          <p:nvPr/>
        </p:nvSpPr>
        <p:spPr>
          <a:xfrm>
            <a:off x="4055400" y="4869720"/>
            <a:ext cx="103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6"/>
          <p:cNvSpPr txBox="1"/>
          <p:nvPr/>
        </p:nvSpPr>
        <p:spPr>
          <a:xfrm>
            <a:off x="359054" y="1080000"/>
            <a:ext cx="80991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Steps</a:t>
            </a:r>
            <a:r>
              <a:rPr lang="en" sz="1500">
                <a:solidFill>
                  <a:srgbClr val="000000"/>
                </a:solidFill>
              </a:rPr>
              <a:t>: 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AutoNum type="arabicPeriod"/>
            </a:pPr>
            <a:r>
              <a:rPr lang="en" sz="1300"/>
              <a:t>Access to the data source</a:t>
            </a:r>
            <a:endParaRPr sz="13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AutoNum type="arabicPeriod"/>
            </a:pPr>
            <a:r>
              <a:rPr lang="en" sz="1300"/>
              <a:t>Open the editor</a:t>
            </a:r>
            <a:endParaRPr sz="13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AutoNum type="arabicPeriod"/>
            </a:pPr>
            <a:r>
              <a:rPr lang="en" sz="1300"/>
              <a:t>Paste the data definitions in the editor according to the instructions. </a:t>
            </a:r>
            <a:endParaRPr sz="13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AutoNum type="arabicPeriod"/>
            </a:pPr>
            <a:r>
              <a:rPr lang="en" sz="1300"/>
              <a:t>Generate the json schema</a:t>
            </a:r>
            <a:endParaRPr sz="13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AutoNum type="arabicPeriod"/>
            </a:pPr>
            <a:r>
              <a:rPr lang="en" sz="1300"/>
              <a:t>Validate the json schema</a:t>
            </a:r>
            <a:endParaRPr sz="13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AutoNum type="arabicPeriod"/>
            </a:pPr>
            <a:r>
              <a:rPr lang="en" sz="1300"/>
              <a:t>Generate the example of payload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300"/>
              <a:buAutoNum type="arabicPeriod"/>
            </a:pPr>
            <a:r>
              <a:rPr lang="en" sz="1300"/>
              <a:t>Validate the example against the schema</a:t>
            </a:r>
            <a:endParaRPr sz="13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AutoNum type="arabicPeriod"/>
            </a:pPr>
            <a:r>
              <a:rPr lang="en" sz="1300"/>
              <a:t>Submit the new data model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599" name="Google Shape;599;p66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00" name="Google Shape;600;p66"/>
          <p:cNvSpPr txBox="1"/>
          <p:nvPr/>
        </p:nvSpPr>
        <p:spPr>
          <a:xfrm>
            <a:off x="4055400" y="4869720"/>
            <a:ext cx="103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/>
        </p:nvSpPr>
        <p:spPr>
          <a:xfrm>
            <a:off x="359054" y="1080000"/>
            <a:ext cx="80991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Question</a:t>
            </a:r>
            <a:r>
              <a:rPr lang="en" sz="1500">
                <a:solidFill>
                  <a:srgbClr val="000000"/>
                </a:solidFill>
              </a:rPr>
              <a:t>: 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300"/>
              <a:t>What industrial sector are you interested in so we can visit this while the online demonstration (use the chat)</a:t>
            </a:r>
            <a:endParaRPr sz="1300"/>
          </a:p>
          <a:p>
            <a:pPr indent="0" lvl="0" marL="9144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1" marL="914400" rtl="0" algn="l">
              <a:spcBef>
                <a:spcPts val="400"/>
              </a:spcBef>
              <a:spcAft>
                <a:spcPts val="0"/>
              </a:spcAft>
              <a:buClr>
                <a:srgbClr val="3250FF"/>
              </a:buClr>
              <a:buSzPts val="1300"/>
              <a:buChar char="■"/>
            </a:pPr>
            <a:r>
              <a:rPr lang="en" sz="1300"/>
              <a:t>This presentation is available at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https://bit.ly/i4trust</a:t>
            </a:r>
            <a:r>
              <a:rPr lang="en" sz="1300"/>
              <a:t> (Recommended to get the links)</a:t>
            </a:r>
            <a:endParaRPr sz="1300"/>
          </a:p>
          <a:p>
            <a:pPr indent="0" lvl="0" marL="9144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1" marL="914400" rtl="0" algn="l">
              <a:spcBef>
                <a:spcPts val="400"/>
              </a:spcBef>
              <a:spcAft>
                <a:spcPts val="0"/>
              </a:spcAft>
              <a:buClr>
                <a:srgbClr val="3250FF"/>
              </a:buClr>
              <a:buSzPts val="1300"/>
              <a:buChar char="■"/>
            </a:pPr>
            <a:r>
              <a:rPr lang="en" sz="1300"/>
              <a:t>Write it down in this link </a:t>
            </a:r>
            <a:r>
              <a:rPr lang="en" sz="1500" u="sng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http://bit.ly/github_users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211" name="Google Shape;211;p40"/>
          <p:cNvSpPr txBox="1"/>
          <p:nvPr>
            <p:ph type="title"/>
          </p:nvPr>
        </p:nvSpPr>
        <p:spPr>
          <a:xfrm>
            <a:off x="359050" y="270000"/>
            <a:ext cx="8099100" cy="4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and goals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7"/>
          <p:cNvSpPr txBox="1"/>
          <p:nvPr/>
        </p:nvSpPr>
        <p:spPr>
          <a:xfrm>
            <a:off x="359054" y="1080000"/>
            <a:ext cx="80991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Review the contribution manual </a:t>
            </a:r>
            <a:r>
              <a:rPr lang="en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Clr>
                <a:srgbClr val="3250FF"/>
              </a:buClr>
              <a:buSzPts val="1500"/>
              <a:buAutoNum type="arabicPeriod"/>
            </a:pPr>
            <a:r>
              <a:rPr lang="en" sz="1300"/>
              <a:t>Contribution manual is linked in the main page or in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https://bit.ly/contribution_manual</a:t>
            </a:r>
            <a:r>
              <a:rPr lang="en" sz="1300"/>
              <a:t> 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606" name="Google Shape;606;p67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07" name="Google Shape;607;p67"/>
          <p:cNvSpPr txBox="1"/>
          <p:nvPr/>
        </p:nvSpPr>
        <p:spPr>
          <a:xfrm>
            <a:off x="4055400" y="4869720"/>
            <a:ext cx="103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8"/>
          <p:cNvSpPr txBox="1"/>
          <p:nvPr/>
        </p:nvSpPr>
        <p:spPr>
          <a:xfrm>
            <a:off x="359054" y="1080000"/>
            <a:ext cx="80991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>
                <a:solidFill>
                  <a:srgbClr val="000000"/>
                </a:solidFill>
              </a:rPr>
              <a:t>Access to the data source. Examples available.</a:t>
            </a:r>
            <a:endParaRPr sz="15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Clr>
                <a:srgbClr val="3250FF"/>
              </a:buClr>
              <a:buSzPts val="1500"/>
              <a:buAutoNum type="alphaLcPeriod"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https://www.schema.org/MedicalCondition</a:t>
            </a:r>
            <a:r>
              <a:rPr lang="en" sz="1300"/>
              <a:t> </a:t>
            </a:r>
            <a:endParaRPr sz="13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AutoNum type="alphaLcPeriod"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https://www.schema.org/MedicalGuideline</a:t>
            </a:r>
            <a:r>
              <a:rPr lang="en" sz="1300"/>
              <a:t> </a:t>
            </a:r>
            <a:endParaRPr sz="13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AutoNum type="alphaLcPeriod"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https://www.schema.org/Drug</a:t>
            </a:r>
            <a:r>
              <a:rPr lang="en" sz="1300"/>
              <a:t> </a:t>
            </a:r>
            <a:endParaRPr sz="13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AutoNum type="alphaLcPeriod"/>
            </a:pPr>
            <a:r>
              <a:rPr lang="en" sz="1300" u="sng">
                <a:solidFill>
                  <a:schemeClr val="hlink"/>
                </a:solidFill>
                <a:hlinkClick r:id="rId6"/>
              </a:rPr>
              <a:t>https://www.schema.org/MedicalScholarlyArticle</a:t>
            </a:r>
            <a:r>
              <a:rPr lang="en" sz="1300"/>
              <a:t> </a:t>
            </a:r>
            <a:endParaRPr sz="13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AutoNum type="alphaLcPeriod"/>
            </a:pPr>
            <a:r>
              <a:rPr lang="en" sz="1300" u="sng">
                <a:solidFill>
                  <a:schemeClr val="hlink"/>
                </a:solidFill>
                <a:hlinkClick r:id="rId7"/>
              </a:rPr>
              <a:t>https://www.schema.org/LocalBusiness</a:t>
            </a:r>
            <a:r>
              <a:rPr lang="en" sz="1300"/>
              <a:t> </a:t>
            </a:r>
            <a:endParaRPr sz="13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AutoNum type="alphaLcPeriod"/>
            </a:pPr>
            <a:r>
              <a:rPr lang="en" sz="1300" u="sng">
                <a:solidFill>
                  <a:schemeClr val="hlink"/>
                </a:solidFill>
                <a:hlinkClick r:id="rId8"/>
              </a:rPr>
              <a:t>https://www.schema.org/Organization</a:t>
            </a:r>
            <a:r>
              <a:rPr lang="en" sz="1300"/>
              <a:t> </a:t>
            </a:r>
            <a:endParaRPr sz="13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AutoNum type="alphaLcPeriod"/>
            </a:pPr>
            <a:r>
              <a:rPr lang="en" sz="1300" u="sng">
                <a:solidFill>
                  <a:schemeClr val="hlink"/>
                </a:solidFill>
                <a:hlinkClick r:id="rId9"/>
              </a:rPr>
              <a:t>https://www.schema.org/Restaurant</a:t>
            </a:r>
            <a:r>
              <a:rPr lang="en" sz="1300"/>
              <a:t> </a:t>
            </a:r>
            <a:endParaRPr sz="1300"/>
          </a:p>
          <a:p>
            <a:pPr indent="0" lvl="0" marL="9144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Clr>
                <a:srgbClr val="3250FF"/>
              </a:buClr>
              <a:buSzPts val="1500"/>
              <a:buAutoNum type="alphaLcPeriod"/>
            </a:pPr>
            <a:r>
              <a:rPr lang="en" sz="1300" u="sng">
                <a:solidFill>
                  <a:schemeClr val="hlink"/>
                </a:solidFill>
                <a:hlinkClick r:id="rId10"/>
              </a:rPr>
              <a:t>https://www.schema.org/docs/health-lifesci.home.html</a:t>
            </a:r>
            <a:r>
              <a:rPr lang="en" sz="1300"/>
              <a:t> 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613" name="Google Shape;613;p68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14" name="Google Shape;614;p68"/>
          <p:cNvSpPr txBox="1"/>
          <p:nvPr/>
        </p:nvSpPr>
        <p:spPr>
          <a:xfrm>
            <a:off x="4055400" y="4869720"/>
            <a:ext cx="103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69"/>
          <p:cNvPicPr preferRelativeResize="0"/>
          <p:nvPr/>
        </p:nvPicPr>
        <p:blipFill rotWithShape="1">
          <a:blip r:embed="rId3">
            <a:alphaModFix/>
          </a:blip>
          <a:srcRect b="0" l="0" r="13956" t="0"/>
          <a:stretch/>
        </p:blipFill>
        <p:spPr>
          <a:xfrm>
            <a:off x="241900" y="1464000"/>
            <a:ext cx="7867674" cy="28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9"/>
          <p:cNvSpPr txBox="1"/>
          <p:nvPr/>
        </p:nvSpPr>
        <p:spPr>
          <a:xfrm>
            <a:off x="359054" y="1003800"/>
            <a:ext cx="80991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Open the online editor</a:t>
            </a:r>
            <a:endParaRPr sz="15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91440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621" name="Google Shape;621;p69"/>
          <p:cNvSpPr/>
          <p:nvPr/>
        </p:nvSpPr>
        <p:spPr>
          <a:xfrm>
            <a:off x="2146150" y="3058650"/>
            <a:ext cx="1351500" cy="351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22" name="Google Shape;622;p69"/>
          <p:cNvSpPr txBox="1"/>
          <p:nvPr>
            <p:ph type="title"/>
          </p:nvPr>
        </p:nvSpPr>
        <p:spPr>
          <a:xfrm>
            <a:off x="359054" y="1938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23" name="Google Shape;623;p69"/>
          <p:cNvSpPr txBox="1"/>
          <p:nvPr/>
        </p:nvSpPr>
        <p:spPr>
          <a:xfrm>
            <a:off x="4055400" y="4869720"/>
            <a:ext cx="103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0"/>
          <p:cNvSpPr txBox="1"/>
          <p:nvPr/>
        </p:nvSpPr>
        <p:spPr>
          <a:xfrm>
            <a:off x="359054" y="1080000"/>
            <a:ext cx="80991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Paste the data definitions in the notepad according to the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contribution manual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We’ll see this in these 3 videos (9 minutes). Learning zone at smartdatamodels.org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629" name="Google Shape;629;p70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30" name="Google Shape;630;p70"/>
          <p:cNvSpPr txBox="1"/>
          <p:nvPr/>
        </p:nvSpPr>
        <p:spPr>
          <a:xfrm>
            <a:off x="4055400" y="4869720"/>
            <a:ext cx="103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1"/>
          <p:cNvSpPr txBox="1"/>
          <p:nvPr/>
        </p:nvSpPr>
        <p:spPr>
          <a:xfrm>
            <a:off x="359054" y="1080000"/>
            <a:ext cx="80991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Generate the json schema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Fix possible errors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Provide more detail / limits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Include Units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Include Enumerations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Include Privacy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Include limitations to values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Required Properties</a:t>
            </a:r>
            <a:endParaRPr sz="1500"/>
          </a:p>
          <a:p>
            <a:pPr indent="0" lvl="0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636" name="Google Shape;636;p71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pic>
        <p:nvPicPr>
          <p:cNvPr id="637" name="Google Shape;63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399" y="1376975"/>
            <a:ext cx="4347376" cy="34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71"/>
          <p:cNvSpPr txBox="1"/>
          <p:nvPr/>
        </p:nvSpPr>
        <p:spPr>
          <a:xfrm>
            <a:off x="4055400" y="4869720"/>
            <a:ext cx="103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2"/>
          <p:cNvSpPr txBox="1"/>
          <p:nvPr/>
        </p:nvSpPr>
        <p:spPr>
          <a:xfrm>
            <a:off x="359052" y="1080000"/>
            <a:ext cx="44562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Valid</a:t>
            </a:r>
            <a:r>
              <a:rPr lang="en" sz="1500"/>
              <a:t>ate the json schema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Validation of the json schema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https://www.jsonschemavalidator.net/</a:t>
            </a:r>
            <a:r>
              <a:rPr lang="en" sz="1500"/>
              <a:t> 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Validation of the documentation </a:t>
            </a:r>
            <a:r>
              <a:rPr lang="en" sz="1500" u="sng">
                <a:solidFill>
                  <a:schemeClr val="hlink"/>
                </a:solidFill>
                <a:hlinkClick r:id="rId4"/>
              </a:rPr>
              <a:t>https://smartdatamodels.org/index.php/data-models-contribution-api/</a:t>
            </a:r>
            <a:r>
              <a:rPr lang="en" sz="1500"/>
              <a:t> </a:t>
            </a:r>
            <a:endParaRPr sz="1500"/>
          </a:p>
          <a:p>
            <a:pPr indent="0" lvl="0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644" name="Google Shape;644;p72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pic>
        <p:nvPicPr>
          <p:cNvPr id="645" name="Google Shape;645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2225" y="1356613"/>
            <a:ext cx="396240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1354" y="2142437"/>
            <a:ext cx="4147975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72"/>
          <p:cNvSpPr txBox="1"/>
          <p:nvPr/>
        </p:nvSpPr>
        <p:spPr>
          <a:xfrm>
            <a:off x="4055400" y="4869720"/>
            <a:ext cx="103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3"/>
          <p:cNvSpPr txBox="1"/>
          <p:nvPr/>
        </p:nvSpPr>
        <p:spPr>
          <a:xfrm>
            <a:off x="359052" y="1080000"/>
            <a:ext cx="44562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Generate the normalized example of payload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I.e. NGSI-LD is available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Needs edit for meaningful data 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653" name="Google Shape;653;p73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pic>
        <p:nvPicPr>
          <p:cNvPr id="654" name="Google Shape;654;p73"/>
          <p:cNvPicPr preferRelativeResize="0"/>
          <p:nvPr/>
        </p:nvPicPr>
        <p:blipFill rotWithShape="1">
          <a:blip r:embed="rId3">
            <a:alphaModFix/>
          </a:blip>
          <a:srcRect b="0" l="0" r="0" t="60132"/>
          <a:stretch/>
        </p:blipFill>
        <p:spPr>
          <a:xfrm>
            <a:off x="782925" y="2703147"/>
            <a:ext cx="3527201" cy="3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252" y="2136319"/>
            <a:ext cx="3180291" cy="2453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73"/>
          <p:cNvSpPr/>
          <p:nvPr/>
        </p:nvSpPr>
        <p:spPr>
          <a:xfrm>
            <a:off x="3124350" y="2703150"/>
            <a:ext cx="731100" cy="32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57" name="Google Shape;657;p73"/>
          <p:cNvSpPr txBox="1"/>
          <p:nvPr/>
        </p:nvSpPr>
        <p:spPr>
          <a:xfrm>
            <a:off x="4055400" y="4869720"/>
            <a:ext cx="103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6121"/>
            <a:ext cx="9143999" cy="2676057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4"/>
          <p:cNvSpPr txBox="1"/>
          <p:nvPr/>
        </p:nvSpPr>
        <p:spPr>
          <a:xfrm>
            <a:off x="359049" y="1080000"/>
            <a:ext cx="83454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Validate the </a:t>
            </a:r>
            <a:r>
              <a:rPr lang="en" sz="1500"/>
              <a:t>payload (</a:t>
            </a:r>
            <a:r>
              <a:rPr b="1" lang="en" sz="1500"/>
              <a:t>keyvalues</a:t>
            </a:r>
            <a:r>
              <a:rPr lang="en" sz="1500"/>
              <a:t>). </a:t>
            </a:r>
            <a:r>
              <a:rPr lang="en" sz="1500" u="sng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https://www.jsonschemavalidator.net/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/>
              <a:t> 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t/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664" name="Google Shape;664;p74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65" name="Google Shape;665;p74"/>
          <p:cNvSpPr/>
          <p:nvPr/>
        </p:nvSpPr>
        <p:spPr>
          <a:xfrm>
            <a:off x="1769025" y="3839625"/>
            <a:ext cx="2642100" cy="32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66" name="Google Shape;666;p74"/>
          <p:cNvSpPr txBox="1"/>
          <p:nvPr/>
        </p:nvSpPr>
        <p:spPr>
          <a:xfrm>
            <a:off x="4055400" y="4869720"/>
            <a:ext cx="103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5"/>
          <p:cNvSpPr txBox="1"/>
          <p:nvPr/>
        </p:nvSpPr>
        <p:spPr>
          <a:xfrm>
            <a:off x="359050" y="1080000"/>
            <a:ext cx="58284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Fork the incubated repository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PR your changes to the data </a:t>
            </a:r>
            <a:r>
              <a:rPr lang="en" sz="1500"/>
              <a:t>model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500"/>
              <a:t>They will appear in the front page in 5 minutes maximum (right column, bottom)</a:t>
            </a:r>
            <a:endParaRPr sz="1500"/>
          </a:p>
        </p:txBody>
      </p:sp>
      <p:sp>
        <p:nvSpPr>
          <p:cNvPr id="672" name="Google Shape;672;p75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pic>
        <p:nvPicPr>
          <p:cNvPr id="673" name="Google Shape;673;p75"/>
          <p:cNvPicPr preferRelativeResize="0"/>
          <p:nvPr/>
        </p:nvPicPr>
        <p:blipFill rotWithShape="1">
          <a:blip r:embed="rId3">
            <a:alphaModFix/>
          </a:blip>
          <a:srcRect b="0" l="51278" r="0" t="0"/>
          <a:stretch/>
        </p:blipFill>
        <p:spPr>
          <a:xfrm>
            <a:off x="425275" y="1900075"/>
            <a:ext cx="4455076" cy="13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5"/>
          <p:cNvSpPr/>
          <p:nvPr/>
        </p:nvSpPr>
        <p:spPr>
          <a:xfrm>
            <a:off x="3653475" y="2323900"/>
            <a:ext cx="1132800" cy="32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75" name="Google Shape;675;p75"/>
          <p:cNvSpPr txBox="1"/>
          <p:nvPr/>
        </p:nvSpPr>
        <p:spPr>
          <a:xfrm>
            <a:off x="4055400" y="4869720"/>
            <a:ext cx="103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6" name="Google Shape;67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549" y="638475"/>
            <a:ext cx="1866925" cy="42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6"/>
          <p:cNvSpPr txBox="1"/>
          <p:nvPr>
            <p:ph type="ctrTitle"/>
          </p:nvPr>
        </p:nvSpPr>
        <p:spPr>
          <a:xfrm>
            <a:off x="359054" y="2339590"/>
            <a:ext cx="8425500" cy="7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Data Models: Summary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/>
        </p:nvSpPr>
        <p:spPr>
          <a:xfrm>
            <a:off x="359054" y="1080000"/>
            <a:ext cx="80991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What is the Smart Data Models Program.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Structure and governance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Current Status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Becoming a contributor of Smart Data Models Program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Practical exercises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Services for creating a data model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Crea</a:t>
            </a:r>
            <a:r>
              <a:rPr lang="en" sz="1500"/>
              <a:t>ting</a:t>
            </a:r>
            <a:r>
              <a:rPr lang="en" sz="1500"/>
              <a:t> an official data model</a:t>
            </a:r>
            <a:endParaRPr sz="1500"/>
          </a:p>
        </p:txBody>
      </p:sp>
      <p:sp>
        <p:nvSpPr>
          <p:cNvPr id="217" name="Google Shape;217;p41"/>
          <p:cNvSpPr txBox="1"/>
          <p:nvPr>
            <p:ph type="title"/>
          </p:nvPr>
        </p:nvSpPr>
        <p:spPr>
          <a:xfrm>
            <a:off x="359050" y="270000"/>
            <a:ext cx="8099100" cy="4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7"/>
          <p:cNvSpPr txBox="1"/>
          <p:nvPr/>
        </p:nvSpPr>
        <p:spPr>
          <a:xfrm>
            <a:off x="359054" y="851400"/>
            <a:ext cx="80991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Goal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Allow real interoperability between NGSI data sources</a:t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Contribution</a:t>
            </a:r>
            <a:r>
              <a:rPr lang="en" sz="1500">
                <a:solidFill>
                  <a:srgbClr val="000000"/>
                </a:solidFill>
              </a:rPr>
              <a:t>: 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300"/>
              <a:t>Always possible as long as it has a use case, and comply with contribution workflow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Use of the data models 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300"/>
              <a:t>Search tools for finding the right data model </a:t>
            </a:r>
            <a:endParaRPr sz="13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300"/>
              <a:t>Best not to reinvent the wheel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Differential advantages of agile standardization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Quick answer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Do not invent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Easy contribution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Single source of truth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500"/>
              <a:t>Better simple and useful than technically ‘correct’ and powerful</a:t>
            </a:r>
            <a:endParaRPr sz="1500"/>
          </a:p>
        </p:txBody>
      </p:sp>
      <p:sp>
        <p:nvSpPr>
          <p:cNvPr id="687" name="Google Shape;687;p77"/>
          <p:cNvSpPr txBox="1"/>
          <p:nvPr>
            <p:ph type="title"/>
          </p:nvPr>
        </p:nvSpPr>
        <p:spPr>
          <a:xfrm>
            <a:off x="359050" y="270000"/>
            <a:ext cx="8099100" cy="4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/>
          <p:nvPr>
            <p:ph type="ctrTitle"/>
          </p:nvPr>
        </p:nvSpPr>
        <p:spPr>
          <a:xfrm>
            <a:off x="359054" y="2339590"/>
            <a:ext cx="8425500" cy="7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Data Models: Introduction and Governance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/>
        </p:nvSpPr>
        <p:spPr>
          <a:xfrm>
            <a:off x="2447925" y="1080000"/>
            <a:ext cx="60102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/>
              <a:t>Steering Board </a:t>
            </a:r>
            <a:r>
              <a:rPr lang="en" sz="1500">
                <a:solidFill>
                  <a:srgbClr val="000000"/>
                </a:solidFill>
              </a:rPr>
              <a:t>: 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300"/>
              <a:t>Four members  (January-2022)</a:t>
            </a:r>
            <a:endParaRPr sz="1300"/>
          </a:p>
          <a:p>
            <a:pPr indent="0" lvl="0" marL="9144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IUDX: Indian Urban Data Exchange 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300"/>
              <a:t>Public entity supporting data interchange for Smart cities in India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>
                <a:solidFill>
                  <a:srgbClr val="000000"/>
                </a:solidFill>
              </a:rPr>
              <a:t>TMForum: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300"/>
              <a:t>Worldwide Telecommunications association </a:t>
            </a:r>
            <a:endParaRPr sz="13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rgbClr val="1DE9B6"/>
              </a:buClr>
              <a:buSzPts val="1500"/>
              <a:buChar char="■"/>
            </a:pPr>
            <a:r>
              <a:rPr lang="en" sz="1500"/>
              <a:t>FIWARE Foundation 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250FF"/>
              </a:buClr>
              <a:buSzPts val="1500"/>
              <a:buChar char="■"/>
            </a:pPr>
            <a:r>
              <a:rPr lang="en" sz="1300"/>
              <a:t>Curator of the open source FIWARE platform and its ecosystem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Open and Agile Smart Cities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■"/>
            </a:pPr>
            <a:r>
              <a:rPr lang="en" sz="1300">
                <a:solidFill>
                  <a:schemeClr val="dk1"/>
                </a:solidFill>
              </a:rPr>
              <a:t>Smart cities association for the cooperation and mutual learning</a:t>
            </a:r>
            <a:endParaRPr sz="1500"/>
          </a:p>
        </p:txBody>
      </p:sp>
      <p:sp>
        <p:nvSpPr>
          <p:cNvPr id="228" name="Google Shape;228;p43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 and Governance</a:t>
            </a:r>
            <a:endParaRPr/>
          </a:p>
        </p:txBody>
      </p:sp>
      <p:pic>
        <p:nvPicPr>
          <p:cNvPr id="229" name="Google Shape;229;p43"/>
          <p:cNvPicPr preferRelativeResize="0"/>
          <p:nvPr/>
        </p:nvPicPr>
        <p:blipFill rotWithShape="1">
          <a:blip r:embed="rId3">
            <a:alphaModFix/>
          </a:blip>
          <a:srcRect b="13283" l="4615" r="3615" t="16506"/>
          <a:stretch/>
        </p:blipFill>
        <p:spPr>
          <a:xfrm>
            <a:off x="787780" y="3696535"/>
            <a:ext cx="1598094" cy="35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777" y="2715617"/>
            <a:ext cx="1598092" cy="35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3"/>
          <p:cNvPicPr preferRelativeResize="0"/>
          <p:nvPr/>
        </p:nvPicPr>
        <p:blipFill rotWithShape="1">
          <a:blip r:embed="rId5">
            <a:alphaModFix/>
          </a:blip>
          <a:srcRect b="28846" l="0" r="0" t="27212"/>
          <a:stretch/>
        </p:blipFill>
        <p:spPr>
          <a:xfrm>
            <a:off x="989272" y="1829800"/>
            <a:ext cx="1296125" cy="5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4050" y="4227475"/>
            <a:ext cx="1186563" cy="5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 and Governance</a:t>
            </a:r>
            <a:endParaRPr/>
          </a:p>
        </p:txBody>
      </p:sp>
      <p:sp>
        <p:nvSpPr>
          <p:cNvPr id="238" name="Google Shape;238;p44"/>
          <p:cNvSpPr txBox="1"/>
          <p:nvPr/>
        </p:nvSpPr>
        <p:spPr>
          <a:xfrm>
            <a:off x="423650" y="970000"/>
            <a:ext cx="7177800" cy="3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spcFirstLastPara="1" rIns="67500" wrap="square" tIns="33750">
            <a:noAutofit/>
          </a:bodyPr>
          <a:lstStyle/>
          <a:p>
            <a:pPr indent="-234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100"/>
              <a:buChar char="▪"/>
            </a:pPr>
            <a:r>
              <a:rPr lang="en" sz="1100">
                <a:solidFill>
                  <a:srgbClr val="012E67"/>
                </a:solidFill>
              </a:rPr>
              <a:t>A </a:t>
            </a:r>
            <a:r>
              <a:rPr b="1" lang="en" sz="1100">
                <a:solidFill>
                  <a:srgbClr val="FF0000"/>
                </a:solidFill>
              </a:rPr>
              <a:t>community</a:t>
            </a:r>
            <a:r>
              <a:rPr lang="en" sz="1100">
                <a:solidFill>
                  <a:srgbClr val="012E67"/>
                </a:solidFill>
              </a:rPr>
              <a:t> site with </a:t>
            </a:r>
            <a:r>
              <a:rPr b="1" lang="en" sz="1100">
                <a:solidFill>
                  <a:srgbClr val="FF0000"/>
                </a:solidFill>
              </a:rPr>
              <a:t>detailed data models</a:t>
            </a:r>
            <a:r>
              <a:rPr lang="en" sz="1100">
                <a:solidFill>
                  <a:srgbClr val="012E67"/>
                </a:solidFill>
              </a:rPr>
              <a:t> available for open use for multiple sectors</a:t>
            </a:r>
            <a:endParaRPr sz="1100">
              <a:solidFill>
                <a:srgbClr val="012E67"/>
              </a:solidFill>
            </a:endParaRPr>
          </a:p>
          <a:p>
            <a:pPr indent="-234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100"/>
              <a:buChar char="▪"/>
            </a:pPr>
            <a:r>
              <a:rPr lang="en" sz="1100">
                <a:solidFill>
                  <a:srgbClr val="012E67"/>
                </a:solidFill>
              </a:rPr>
              <a:t>Together with other </a:t>
            </a:r>
            <a:r>
              <a:rPr b="1" lang="en" sz="1100">
                <a:solidFill>
                  <a:srgbClr val="FF0000"/>
                </a:solidFill>
              </a:rPr>
              <a:t>relevant organizations</a:t>
            </a:r>
            <a:r>
              <a:rPr lang="en" sz="1100">
                <a:solidFill>
                  <a:srgbClr val="012E67"/>
                </a:solidFill>
              </a:rPr>
              <a:t> in the curation of the different domains and subjects</a:t>
            </a:r>
            <a:endParaRPr sz="1100">
              <a:solidFill>
                <a:srgbClr val="012E67"/>
              </a:solidFill>
            </a:endParaRPr>
          </a:p>
          <a:p>
            <a:pPr indent="-234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100"/>
              <a:buChar char="▪"/>
            </a:pPr>
            <a:r>
              <a:rPr lang="en" sz="1100">
                <a:solidFill>
                  <a:srgbClr val="012E67"/>
                </a:solidFill>
              </a:rPr>
              <a:t>Providing </a:t>
            </a:r>
            <a:r>
              <a:rPr b="1" lang="en" sz="1100">
                <a:solidFill>
                  <a:srgbClr val="FF0000"/>
                </a:solidFill>
              </a:rPr>
              <a:t>coherence and consistency</a:t>
            </a:r>
            <a:r>
              <a:rPr lang="en" sz="1100">
                <a:solidFill>
                  <a:srgbClr val="012E67"/>
                </a:solidFill>
              </a:rPr>
              <a:t> between data models across different domains</a:t>
            </a:r>
            <a:endParaRPr sz="1100">
              <a:solidFill>
                <a:srgbClr val="012E67"/>
              </a:solidFill>
            </a:endParaRPr>
          </a:p>
          <a:p>
            <a:pPr indent="-234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100"/>
              <a:buChar char="▪"/>
            </a:pPr>
            <a:r>
              <a:rPr lang="en" sz="1100">
                <a:solidFill>
                  <a:srgbClr val="012E67"/>
                </a:solidFill>
              </a:rPr>
              <a:t>To create a method for </a:t>
            </a:r>
            <a:r>
              <a:rPr b="1" lang="en" sz="1100">
                <a:solidFill>
                  <a:srgbClr val="FF0000"/>
                </a:solidFill>
              </a:rPr>
              <a:t>AGILE standardization</a:t>
            </a:r>
            <a:r>
              <a:rPr lang="en" sz="1100">
                <a:solidFill>
                  <a:srgbClr val="012E67"/>
                </a:solidFill>
              </a:rPr>
              <a:t> and evolution these data models </a:t>
            </a:r>
            <a:endParaRPr sz="1100">
              <a:solidFill>
                <a:srgbClr val="012E67"/>
              </a:solidFill>
            </a:endParaRPr>
          </a:p>
          <a:p>
            <a:pPr indent="-234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100"/>
              <a:buChar char="▪"/>
            </a:pPr>
            <a:r>
              <a:rPr lang="en" sz="1100">
                <a:solidFill>
                  <a:srgbClr val="012E67"/>
                </a:solidFill>
              </a:rPr>
              <a:t>To provide extended usefulness to FIWARE platform users in terms of:</a:t>
            </a:r>
            <a:endParaRPr sz="1100">
              <a:solidFill>
                <a:srgbClr val="012E67"/>
              </a:solidFill>
            </a:endParaRPr>
          </a:p>
          <a:p>
            <a:pPr indent="-2349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100"/>
              <a:buChar char="−"/>
            </a:pPr>
            <a:r>
              <a:rPr lang="en" sz="1100">
                <a:solidFill>
                  <a:srgbClr val="012E67"/>
                </a:solidFill>
              </a:rPr>
              <a:t>Extended </a:t>
            </a:r>
            <a:r>
              <a:rPr b="1" lang="en" sz="1100">
                <a:solidFill>
                  <a:srgbClr val="FF0000"/>
                </a:solidFill>
              </a:rPr>
              <a:t>interoperability</a:t>
            </a:r>
            <a:endParaRPr b="1" sz="1100">
              <a:solidFill>
                <a:srgbClr val="FF0000"/>
              </a:solidFill>
            </a:endParaRPr>
          </a:p>
          <a:p>
            <a:pPr indent="-2349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100"/>
              <a:buChar char="−"/>
            </a:pPr>
            <a:r>
              <a:rPr lang="en" sz="1100">
                <a:solidFill>
                  <a:srgbClr val="012E67"/>
                </a:solidFill>
              </a:rPr>
              <a:t>Reduced time dedicated to data model codying </a:t>
            </a:r>
            <a:endParaRPr sz="1100">
              <a:solidFill>
                <a:srgbClr val="012E67"/>
              </a:solidFill>
            </a:endParaRPr>
          </a:p>
          <a:p>
            <a:pPr indent="-2349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100"/>
              <a:buChar char="−"/>
            </a:pPr>
            <a:r>
              <a:rPr lang="en" sz="1100">
                <a:solidFill>
                  <a:srgbClr val="012E67"/>
                </a:solidFill>
              </a:rPr>
              <a:t>Accumulated experience tested in real case scenarios</a:t>
            </a:r>
            <a:endParaRPr sz="1100">
              <a:solidFill>
                <a:srgbClr val="012E67"/>
              </a:solidFill>
            </a:endParaRPr>
          </a:p>
          <a:p>
            <a:pPr indent="-2349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100"/>
              <a:buChar char="−"/>
            </a:pPr>
            <a:r>
              <a:rPr lang="en" sz="1100">
                <a:solidFill>
                  <a:srgbClr val="012E67"/>
                </a:solidFill>
              </a:rPr>
              <a:t>Mapped to be integrated with other platforms</a:t>
            </a:r>
            <a:endParaRPr sz="1100">
              <a:solidFill>
                <a:srgbClr val="012E67"/>
              </a:solidFill>
            </a:endParaRPr>
          </a:p>
          <a:p>
            <a:pPr indent="-234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100"/>
              <a:buChar char="▪"/>
            </a:pPr>
            <a:r>
              <a:rPr lang="en" sz="1100">
                <a:solidFill>
                  <a:srgbClr val="012E67"/>
                </a:solidFill>
              </a:rPr>
              <a:t>Using</a:t>
            </a:r>
            <a:r>
              <a:rPr b="1" lang="en" sz="1100">
                <a:solidFill>
                  <a:srgbClr val="FF0000"/>
                </a:solidFill>
              </a:rPr>
              <a:t> open licensing </a:t>
            </a:r>
            <a:r>
              <a:rPr lang="en" sz="1100">
                <a:solidFill>
                  <a:srgbClr val="012E67"/>
                </a:solidFill>
              </a:rPr>
              <a:t>to allow extensive use and adoption</a:t>
            </a:r>
            <a:endParaRPr sz="1100">
              <a:solidFill>
                <a:srgbClr val="012E67"/>
              </a:solidFill>
            </a:endParaRPr>
          </a:p>
          <a:p>
            <a:pPr indent="-234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100"/>
              <a:buChar char="▪"/>
            </a:pPr>
            <a:r>
              <a:rPr lang="en" sz="1100">
                <a:solidFill>
                  <a:srgbClr val="012E67"/>
                </a:solidFill>
              </a:rPr>
              <a:t>Based on </a:t>
            </a:r>
            <a:r>
              <a:rPr b="1" lang="en" sz="1100">
                <a:solidFill>
                  <a:srgbClr val="FF0000"/>
                </a:solidFill>
              </a:rPr>
              <a:t>real</a:t>
            </a:r>
            <a:r>
              <a:rPr lang="en" sz="1100">
                <a:solidFill>
                  <a:srgbClr val="012E67"/>
                </a:solidFill>
              </a:rPr>
              <a:t> case scenarios</a:t>
            </a:r>
            <a:endParaRPr sz="1100">
              <a:solidFill>
                <a:srgbClr val="012E67"/>
              </a:solidFill>
            </a:endParaRPr>
          </a:p>
          <a:p>
            <a:pPr indent="-234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100"/>
              <a:buChar char="▪"/>
            </a:pPr>
            <a:r>
              <a:rPr lang="en" sz="1100">
                <a:solidFill>
                  <a:srgbClr val="012E67"/>
                </a:solidFill>
              </a:rPr>
              <a:t>Based on git platform and github as development frontend</a:t>
            </a:r>
            <a:endParaRPr sz="1100">
              <a:solidFill>
                <a:srgbClr val="012E67"/>
              </a:solidFill>
            </a:endParaRPr>
          </a:p>
          <a:p>
            <a:pPr indent="-234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100"/>
              <a:buChar char="▪"/>
            </a:pPr>
            <a:r>
              <a:rPr lang="en" sz="1100">
                <a:solidFill>
                  <a:srgbClr val="012E67"/>
                </a:solidFill>
              </a:rPr>
              <a:t>Consensus as main decision method</a:t>
            </a:r>
            <a:endParaRPr sz="1100">
              <a:solidFill>
                <a:srgbClr val="012E67"/>
              </a:solidFill>
            </a:endParaRPr>
          </a:p>
          <a:p>
            <a:pPr indent="-234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100"/>
              <a:buChar char="▪"/>
            </a:pPr>
            <a:r>
              <a:rPr lang="en" sz="1100">
                <a:solidFill>
                  <a:srgbClr val="012E67"/>
                </a:solidFill>
              </a:rPr>
              <a:t>Based on </a:t>
            </a:r>
            <a:r>
              <a:rPr b="1" lang="en" sz="1100">
                <a:solidFill>
                  <a:srgbClr val="FF0000"/>
                </a:solidFill>
              </a:rPr>
              <a:t>widely adopted</a:t>
            </a:r>
            <a:r>
              <a:rPr lang="en" sz="1100">
                <a:solidFill>
                  <a:srgbClr val="012E67"/>
                </a:solidFill>
              </a:rPr>
              <a:t> standards (including ontologies and international schemas (i.e. schema.org)</a:t>
            </a:r>
            <a:endParaRPr sz="1800">
              <a:solidFill>
                <a:srgbClr val="012E6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2E67"/>
              </a:solidFill>
            </a:endParaRPr>
          </a:p>
          <a:p>
            <a:pPr indent="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2E67"/>
              </a:solidFill>
            </a:endParaRPr>
          </a:p>
          <a:p>
            <a:pPr indent="-2349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2E67"/>
              </a:buClr>
              <a:buSzPts val="1100"/>
              <a:buChar char="▪"/>
            </a:pPr>
            <a:r>
              <a:t/>
            </a:r>
            <a:endParaRPr sz="1100">
              <a:solidFill>
                <a:srgbClr val="012E6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2E67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2E67"/>
              </a:solidFill>
            </a:endParaRPr>
          </a:p>
          <a:p>
            <a:pPr indent="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2E67"/>
              </a:solidFill>
            </a:endParaRPr>
          </a:p>
        </p:txBody>
      </p:sp>
      <p:pic>
        <p:nvPicPr>
          <p:cNvPr id="239" name="Google Shape;2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825" y="1171625"/>
            <a:ext cx="3066224" cy="32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4055340" y="4869659"/>
            <a:ext cx="10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45" name="Google Shape;2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993" y="935525"/>
            <a:ext cx="2997834" cy="219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5"/>
          <p:cNvSpPr txBox="1"/>
          <p:nvPr/>
        </p:nvSpPr>
        <p:spPr>
          <a:xfrm>
            <a:off x="5539275" y="3228100"/>
            <a:ext cx="30855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 Pieter Brueghel the Elder - bAGKOdJfvfAhYQ at Google Cultural Institute, zoom level maximum, Public Domain, https://commons.wikimedia.org/w/index.php?curid=22178101</a:t>
            </a:r>
            <a:endParaRPr sz="800"/>
          </a:p>
        </p:txBody>
      </p:sp>
      <p:sp>
        <p:nvSpPr>
          <p:cNvPr id="247" name="Google Shape;247;p45"/>
          <p:cNvSpPr txBox="1"/>
          <p:nvPr/>
        </p:nvSpPr>
        <p:spPr>
          <a:xfrm>
            <a:off x="423675" y="1033600"/>
            <a:ext cx="51156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595959"/>
                </a:solidFill>
              </a:rPr>
              <a:t>Differential advantages</a:t>
            </a:r>
            <a:endParaRPr b="1" sz="1500">
              <a:solidFill>
                <a:srgbClr val="595959"/>
              </a:solidFill>
            </a:endParaRPr>
          </a:p>
          <a:p>
            <a:pPr indent="-2603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1B4C7"/>
              </a:buClr>
              <a:buSzPts val="1500"/>
              <a:buFont typeface="Noto Sans Symbols"/>
              <a:buAutoNum type="arabicPeriod"/>
            </a:pPr>
            <a:r>
              <a:rPr b="1" lang="en" sz="1500">
                <a:solidFill>
                  <a:srgbClr val="595959"/>
                </a:solidFill>
              </a:rPr>
              <a:t>Agile standardization. </a:t>
            </a:r>
            <a:r>
              <a:rPr lang="en" sz="1500">
                <a:solidFill>
                  <a:srgbClr val="595959"/>
                </a:solidFill>
              </a:rPr>
              <a:t>Standardization time takes Weeks vs months/years</a:t>
            </a:r>
            <a:endParaRPr sz="1500">
              <a:solidFill>
                <a:srgbClr val="595959"/>
              </a:solidFill>
            </a:endParaRPr>
          </a:p>
          <a:p>
            <a:pPr indent="-2603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1B4C7"/>
              </a:buClr>
              <a:buSzPts val="1500"/>
              <a:buFont typeface="Noto Sans Symbols"/>
              <a:buAutoNum type="arabicPeriod"/>
            </a:pPr>
            <a:r>
              <a:rPr b="1" lang="en" sz="1500">
                <a:solidFill>
                  <a:srgbClr val="595959"/>
                </a:solidFill>
              </a:rPr>
              <a:t>Easy contribution. </a:t>
            </a:r>
            <a:r>
              <a:rPr lang="en" sz="1500">
                <a:solidFill>
                  <a:srgbClr val="595959"/>
                </a:solidFill>
              </a:rPr>
              <a:t> One single file source of truth.</a:t>
            </a:r>
            <a:endParaRPr sz="1500">
              <a:solidFill>
                <a:srgbClr val="595959"/>
              </a:solidFill>
            </a:endParaRPr>
          </a:p>
          <a:p>
            <a:pPr indent="-2603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1B4C7"/>
              </a:buClr>
              <a:buSzPts val="1500"/>
              <a:buFont typeface="Noto Sans Symbols"/>
              <a:buAutoNum type="arabicPeriod"/>
            </a:pPr>
            <a:r>
              <a:rPr b="1" lang="en" sz="1500">
                <a:solidFill>
                  <a:srgbClr val="595959"/>
                </a:solidFill>
              </a:rPr>
              <a:t>Based on actual experience</a:t>
            </a:r>
            <a:r>
              <a:rPr lang="en" sz="1500">
                <a:solidFill>
                  <a:srgbClr val="595959"/>
                </a:solidFill>
              </a:rPr>
              <a:t>. All data </a:t>
            </a:r>
            <a:r>
              <a:rPr lang="en" sz="1500">
                <a:solidFill>
                  <a:srgbClr val="595959"/>
                </a:solidFill>
              </a:rPr>
              <a:t>models are based on real case scenarios.</a:t>
            </a:r>
            <a:endParaRPr sz="1500">
              <a:solidFill>
                <a:srgbClr val="595959"/>
              </a:solidFill>
            </a:endParaRPr>
          </a:p>
          <a:p>
            <a:pPr indent="-2603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1B4C7"/>
              </a:buClr>
              <a:buSzPts val="1500"/>
              <a:buFont typeface="Noto Sans Symbols"/>
              <a:buAutoNum type="arabicPeriod"/>
            </a:pPr>
            <a:r>
              <a:rPr b="1" lang="en" sz="1500">
                <a:solidFill>
                  <a:srgbClr val="595959"/>
                </a:solidFill>
              </a:rPr>
              <a:t>Multilanguage (6)</a:t>
            </a:r>
            <a:r>
              <a:rPr lang="en" sz="1500">
                <a:solidFill>
                  <a:srgbClr val="595959"/>
                </a:solidFill>
              </a:rPr>
              <a:t>. Automation translation of specs.</a:t>
            </a:r>
            <a:endParaRPr sz="1500">
              <a:solidFill>
                <a:srgbClr val="595959"/>
              </a:solidFill>
            </a:endParaRPr>
          </a:p>
          <a:p>
            <a:pPr indent="-2603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1B4C7"/>
              </a:buClr>
              <a:buSzPts val="1500"/>
              <a:buFont typeface="Noto Sans Symbols"/>
              <a:buAutoNum type="arabicPeriod"/>
            </a:pPr>
            <a:r>
              <a:rPr b="1" lang="en" sz="1500">
                <a:solidFill>
                  <a:srgbClr val="595959"/>
                </a:solidFill>
              </a:rPr>
              <a:t>1 change for all domains</a:t>
            </a:r>
            <a:r>
              <a:rPr lang="en" sz="1500">
                <a:solidFill>
                  <a:srgbClr val="595959"/>
                </a:solidFill>
              </a:rPr>
              <a:t>. </a:t>
            </a:r>
            <a:r>
              <a:rPr lang="en" sz="1500">
                <a:solidFill>
                  <a:srgbClr val="595959"/>
                </a:solidFill>
              </a:rPr>
              <a:t>Changing a data model impact on all the domains related to it.</a:t>
            </a:r>
            <a:endParaRPr sz="1500">
              <a:solidFill>
                <a:srgbClr val="595959"/>
              </a:solidFill>
            </a:endParaRPr>
          </a:p>
          <a:p>
            <a:pPr indent="-1270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95959"/>
                </a:solidFill>
              </a:rPr>
              <a:t> </a:t>
            </a:r>
            <a:endParaRPr sz="1500">
              <a:solidFill>
                <a:srgbClr val="595959"/>
              </a:solidFill>
            </a:endParaRPr>
          </a:p>
          <a:p>
            <a:pPr indent="-1270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</a:endParaRPr>
          </a:p>
          <a:p>
            <a:pPr indent="-1270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</a:endParaRPr>
          </a:p>
        </p:txBody>
      </p:sp>
      <p:sp>
        <p:nvSpPr>
          <p:cNvPr id="248" name="Google Shape;248;p45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 and Governance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/>
          <p:nvPr>
            <p:ph idx="1" type="body"/>
          </p:nvPr>
        </p:nvSpPr>
        <p:spPr>
          <a:xfrm>
            <a:off x="423673" y="1017974"/>
            <a:ext cx="5805600" cy="3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1B4C7"/>
              </a:buClr>
              <a:buSzPts val="1500"/>
              <a:buFont typeface="Noto Sans Symbols"/>
              <a:buChar char="▪"/>
            </a:pPr>
            <a:r>
              <a:rPr lang="en" sz="1400"/>
              <a:t>Don’t reinvent the wheel. Take advantage of the experience of other FIWARE users </a:t>
            </a:r>
            <a:endParaRPr sz="1400"/>
          </a:p>
          <a:p>
            <a:pPr indent="-2540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Many attributes (&gt;1</a:t>
            </a:r>
            <a:r>
              <a:rPr lang="en"/>
              <a:t>6</a:t>
            </a:r>
            <a:r>
              <a:rPr lang="en" sz="1400"/>
              <a:t>.000 already available in the database). </a:t>
            </a:r>
            <a:r>
              <a:rPr lang="en"/>
              <a:t>D</a:t>
            </a:r>
            <a:r>
              <a:rPr lang="en" sz="1400"/>
              <a:t>on’t create definitions yourself unless you really want to do it.</a:t>
            </a:r>
            <a:endParaRPr sz="1400"/>
          </a:p>
          <a:p>
            <a:pPr indent="-26035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1B4C7"/>
              </a:buClr>
              <a:buSzPts val="1500"/>
              <a:buFont typeface="Noto Sans Symbols"/>
              <a:buChar char="▪"/>
            </a:pPr>
            <a:r>
              <a:rPr lang="en" sz="1400"/>
              <a:t>Specification automatic generated in </a:t>
            </a:r>
            <a:r>
              <a:rPr lang="en"/>
              <a:t>6</a:t>
            </a:r>
            <a:r>
              <a:rPr lang="en" sz="1400"/>
              <a:t> languages (EN,FR, GE, SP, IT, JA). No work for the creators</a:t>
            </a:r>
            <a:endParaRPr sz="1400"/>
          </a:p>
          <a:p>
            <a:pPr indent="-2540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Examples of the data model available</a:t>
            </a:r>
            <a:endParaRPr sz="1400"/>
          </a:p>
          <a:p>
            <a:pPr indent="-2540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Following open and adopted standards</a:t>
            </a:r>
            <a:endParaRPr sz="1400"/>
          </a:p>
          <a:p>
            <a:pPr indent="-2540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Everything is open-licensed (Free reuse, free modification and free sharing)</a:t>
            </a:r>
            <a:endParaRPr sz="1400"/>
          </a:p>
          <a:p>
            <a:pPr indent="-2540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It does nos impose restriction on using additional attributes (e.g. internal ones)</a:t>
            </a:r>
            <a:endParaRPr sz="1400"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It does nos impose restrictions on how many attributes has to implement in your use case</a:t>
            </a:r>
            <a:endParaRPr sz="1400"/>
          </a:p>
        </p:txBody>
      </p:sp>
      <p:pic>
        <p:nvPicPr>
          <p:cNvPr id="254" name="Google Shape;25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0850" y="1398133"/>
            <a:ext cx="2171702" cy="162877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6"/>
          <p:cNvSpPr txBox="1"/>
          <p:nvPr>
            <p:ph type="title"/>
          </p:nvPr>
        </p:nvSpPr>
        <p:spPr>
          <a:xfrm>
            <a:off x="359054" y="270000"/>
            <a:ext cx="80991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Why should you use </a:t>
            </a:r>
            <a:r>
              <a:rPr lang="en"/>
              <a:t>Smart Data Models</a:t>
            </a:r>
            <a:endParaRPr/>
          </a:p>
        </p:txBody>
      </p:sp>
      <p:sp>
        <p:nvSpPr>
          <p:cNvPr id="256" name="Google Shape;256;p46"/>
          <p:cNvSpPr txBox="1"/>
          <p:nvPr>
            <p:ph idx="12" type="sldNum"/>
          </p:nvPr>
        </p:nvSpPr>
        <p:spPr>
          <a:xfrm>
            <a:off x="4055340" y="4869659"/>
            <a:ext cx="10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grpSp>
        <p:nvGrpSpPr>
          <p:cNvPr id="257" name="Google Shape;257;p46"/>
          <p:cNvGrpSpPr/>
          <p:nvPr/>
        </p:nvGrpSpPr>
        <p:grpSpPr>
          <a:xfrm>
            <a:off x="6682772" y="2532772"/>
            <a:ext cx="1502325" cy="1210725"/>
            <a:chOff x="8910363" y="3377029"/>
            <a:chExt cx="2003100" cy="1614300"/>
          </a:xfrm>
        </p:grpSpPr>
        <p:grpSp>
          <p:nvGrpSpPr>
            <p:cNvPr id="258" name="Google Shape;258;p46"/>
            <p:cNvGrpSpPr/>
            <p:nvPr/>
          </p:nvGrpSpPr>
          <p:grpSpPr>
            <a:xfrm>
              <a:off x="8910363" y="3377029"/>
              <a:ext cx="2003100" cy="1614300"/>
              <a:chOff x="8910363" y="3377029"/>
              <a:chExt cx="2003100" cy="1614300"/>
            </a:xfrm>
          </p:grpSpPr>
          <p:sp>
            <p:nvSpPr>
              <p:cNvPr id="259" name="Google Shape;259;p46"/>
              <p:cNvSpPr/>
              <p:nvPr/>
            </p:nvSpPr>
            <p:spPr>
              <a:xfrm>
                <a:off x="8910363" y="3377029"/>
                <a:ext cx="2003100" cy="1614300"/>
              </a:xfrm>
              <a:prstGeom prst="roundRect">
                <a:avLst>
                  <a:gd fmla="val 5959" name="adj"/>
                </a:avLst>
              </a:prstGeom>
              <a:solidFill>
                <a:srgbClr val="DAEEF3"/>
              </a:solidFill>
              <a:ln cap="flat" cmpd="sng" w="25400">
                <a:solidFill>
                  <a:srgbClr val="395E8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46"/>
              <p:cNvSpPr txBox="1"/>
              <p:nvPr/>
            </p:nvSpPr>
            <p:spPr>
              <a:xfrm>
                <a:off x="9616185" y="3441019"/>
                <a:ext cx="1297200" cy="25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Trusted Spark DT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61" name="Google Shape;261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47446" y="3483168"/>
              <a:ext cx="1728805" cy="14020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46"/>
          <p:cNvSpPr/>
          <p:nvPr/>
        </p:nvSpPr>
        <p:spPr>
          <a:xfrm>
            <a:off x="7382480" y="3186139"/>
            <a:ext cx="1502400" cy="1210800"/>
          </a:xfrm>
          <a:prstGeom prst="roundRect">
            <a:avLst>
              <a:gd fmla="val 5959" name="adj"/>
            </a:avLst>
          </a:prstGeom>
          <a:solidFill>
            <a:srgbClr val="DAEEF3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6"/>
          <p:cNvSpPr txBox="1"/>
          <p:nvPr/>
        </p:nvSpPr>
        <p:spPr>
          <a:xfrm>
            <a:off x="8010431" y="3234132"/>
            <a:ext cx="874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Spark DT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5579" y="3430339"/>
            <a:ext cx="1286317" cy="895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D5758"/>
      </a:dk2>
      <a:lt2>
        <a:srgbClr val="7A858C"/>
      </a:lt2>
      <a:accent1>
        <a:srgbClr val="1DE9B6"/>
      </a:accent1>
      <a:accent2>
        <a:srgbClr val="E040FB"/>
      </a:accent2>
      <a:accent3>
        <a:srgbClr val="FFD600"/>
      </a:accent3>
      <a:accent4>
        <a:srgbClr val="3250FF"/>
      </a:accent4>
      <a:accent5>
        <a:srgbClr val="FF1946"/>
      </a:accent5>
      <a:accent6>
        <a:srgbClr val="F5F5F5"/>
      </a:accent6>
      <a:hlink>
        <a:srgbClr val="325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